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8"/>
  </p:notesMasterIdLst>
  <p:sldIdLst>
    <p:sldId id="278" r:id="rId2"/>
    <p:sldId id="279" r:id="rId3"/>
    <p:sldId id="280" r:id="rId4"/>
    <p:sldId id="312" r:id="rId5"/>
    <p:sldId id="299" r:id="rId6"/>
    <p:sldId id="294" r:id="rId7"/>
    <p:sldId id="306" r:id="rId8"/>
    <p:sldId id="307" r:id="rId9"/>
    <p:sldId id="323" r:id="rId10"/>
    <p:sldId id="313" r:id="rId11"/>
    <p:sldId id="322" r:id="rId12"/>
    <p:sldId id="315" r:id="rId13"/>
    <p:sldId id="316" r:id="rId14"/>
    <p:sldId id="318" r:id="rId15"/>
    <p:sldId id="319" r:id="rId16"/>
    <p:sldId id="317" r:id="rId17"/>
    <p:sldId id="308" r:id="rId18"/>
    <p:sldId id="309" r:id="rId19"/>
    <p:sldId id="304" r:id="rId20"/>
    <p:sldId id="281" r:id="rId21"/>
    <p:sldId id="288" r:id="rId22"/>
    <p:sldId id="311" r:id="rId23"/>
    <p:sldId id="320" r:id="rId24"/>
    <p:sldId id="321" r:id="rId25"/>
    <p:sldId id="310" r:id="rId26"/>
    <p:sldId id="293" r:id="rId2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B27132-F983-40C3-808B-0635F5153617}">
          <p14:sldIdLst>
            <p14:sldId id="278"/>
            <p14:sldId id="279"/>
            <p14:sldId id="280"/>
            <p14:sldId id="312"/>
            <p14:sldId id="299"/>
            <p14:sldId id="294"/>
            <p14:sldId id="306"/>
            <p14:sldId id="307"/>
            <p14:sldId id="323"/>
            <p14:sldId id="313"/>
            <p14:sldId id="322"/>
            <p14:sldId id="315"/>
            <p14:sldId id="316"/>
            <p14:sldId id="318"/>
            <p14:sldId id="319"/>
            <p14:sldId id="317"/>
            <p14:sldId id="308"/>
            <p14:sldId id="309"/>
            <p14:sldId id="304"/>
            <p14:sldId id="281"/>
            <p14:sldId id="288"/>
            <p14:sldId id="311"/>
            <p14:sldId id="320"/>
            <p14:sldId id="321"/>
            <p14:sldId id="310"/>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2" autoAdjust="0"/>
    <p:restoredTop sz="93725" autoAdjust="0"/>
  </p:normalViewPr>
  <p:slideViewPr>
    <p:cSldViewPr snapToGrid="0" snapToObjects="1">
      <p:cViewPr varScale="1">
        <p:scale>
          <a:sx n="70" d="100"/>
          <a:sy n="70" d="100"/>
        </p:scale>
        <p:origin x="684" y="6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5D523E3-742D-ADF8-C748-892E852616DE}"/>
              </a:ext>
            </a:extLst>
          </p:cNvPr>
          <p:cNvSpPr txBox="1"/>
          <p:nvPr/>
        </p:nvSpPr>
        <p:spPr>
          <a:xfrm>
            <a:off x="2892491" y="1284401"/>
            <a:ext cx="7744408" cy="861774"/>
          </a:xfrm>
          <a:prstGeom prst="rect">
            <a:avLst/>
          </a:prstGeom>
          <a:noFill/>
        </p:spPr>
        <p:txBody>
          <a:bodyPr wrap="square" rtlCol="0">
            <a:spAutoFit/>
          </a:bodyPr>
          <a:lstStyle/>
          <a:p>
            <a:r>
              <a:rPr lang="en-IN" sz="5000" b="1" spc="-300" dirty="0">
                <a:effectLst>
                  <a:outerShdw blurRad="38100" dist="38100" dir="2700000" algn="tl">
                    <a:srgbClr val="000000">
                      <a:alpha val="43137"/>
                    </a:srgbClr>
                  </a:outerShdw>
                </a:effectLst>
              </a:rPr>
              <a:t> </a:t>
            </a:r>
            <a:r>
              <a:rPr lang="en-IN" sz="5000" b="1" spc="-300" dirty="0" err="1">
                <a:effectLst>
                  <a:outerShdw blurRad="38100" dist="38100" dir="2700000" algn="tl">
                    <a:srgbClr val="000000">
                      <a:alpha val="43137"/>
                    </a:srgbClr>
                  </a:outerShdw>
                </a:effectLst>
              </a:rPr>
              <a:t>RideEzy</a:t>
            </a:r>
            <a:r>
              <a:rPr lang="en-IN" sz="5000" b="1" dirty="0">
                <a:effectLst>
                  <a:outerShdw blurRad="38100" dist="38100" dir="2700000" algn="tl">
                    <a:srgbClr val="000000">
                      <a:alpha val="43137"/>
                    </a:srgbClr>
                  </a:outerShdw>
                </a:effectLst>
              </a:rPr>
              <a:t> </a:t>
            </a:r>
            <a:r>
              <a:rPr lang="en-IN" sz="2500" dirty="0"/>
              <a:t>– </a:t>
            </a:r>
            <a:r>
              <a:rPr lang="en-IN" sz="2000" dirty="0">
                <a:solidFill>
                  <a:srgbClr val="C00000"/>
                </a:solidFill>
              </a:rPr>
              <a:t>Where </a:t>
            </a:r>
            <a:r>
              <a:rPr lang="en-IN" sz="2000" dirty="0" smtClean="0">
                <a:solidFill>
                  <a:srgbClr val="C00000"/>
                </a:solidFill>
              </a:rPr>
              <a:t>Search Becomes </a:t>
            </a:r>
            <a:r>
              <a:rPr lang="en-IN" sz="2000" dirty="0">
                <a:solidFill>
                  <a:srgbClr val="C00000"/>
                </a:solidFill>
              </a:rPr>
              <a:t>Easy</a:t>
            </a:r>
          </a:p>
        </p:txBody>
      </p:sp>
      <p:sp>
        <p:nvSpPr>
          <p:cNvPr id="7" name="TextBox 6">
            <a:extLst>
              <a:ext uri="{FF2B5EF4-FFF2-40B4-BE49-F238E27FC236}">
                <a16:creationId xmlns="" xmlns:a16="http://schemas.microsoft.com/office/drawing/2014/main" id="{DE13A0A4-0A11-A7C4-01FB-0814D5C33077}"/>
              </a:ext>
            </a:extLst>
          </p:cNvPr>
          <p:cNvSpPr txBox="1"/>
          <p:nvPr/>
        </p:nvSpPr>
        <p:spPr>
          <a:xfrm>
            <a:off x="6475445" y="2855167"/>
            <a:ext cx="3191069" cy="2031325"/>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Presented By – </a:t>
            </a:r>
          </a:p>
          <a:p>
            <a:endParaRPr lang="en-US" dirty="0">
              <a:effectLst>
                <a:outerShdw blurRad="38100" dist="38100" dir="2700000" algn="tl">
                  <a:srgbClr val="000000">
                    <a:alpha val="43137"/>
                  </a:srgbClr>
                </a:outerShdw>
              </a:effectLst>
            </a:endParaRPr>
          </a:p>
          <a:p>
            <a:r>
              <a:rPr lang="en-US" dirty="0" err="1">
                <a:effectLst>
                  <a:outerShdw blurRad="38100" dist="38100" dir="2700000" algn="tl">
                    <a:srgbClr val="000000">
                      <a:alpha val="43137"/>
                    </a:srgbClr>
                  </a:outerShdw>
                </a:effectLst>
              </a:rPr>
              <a:t>Rushikesh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Goli</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Saurabh </a:t>
            </a:r>
            <a:r>
              <a:rPr lang="en-US" dirty="0" err="1">
                <a:effectLst>
                  <a:outerShdw blurRad="38100" dist="38100" dir="2700000" algn="tl">
                    <a:srgbClr val="000000">
                      <a:alpha val="43137"/>
                    </a:srgbClr>
                  </a:outerShdw>
                </a:effectLst>
              </a:rPr>
              <a:t>Gaware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Akash </a:t>
            </a:r>
            <a:r>
              <a:rPr lang="en-US" dirty="0" err="1">
                <a:effectLst>
                  <a:outerShdw blurRad="38100" dist="38100" dir="2700000" algn="tl">
                    <a:srgbClr val="000000">
                      <a:alpha val="43137"/>
                    </a:srgbClr>
                  </a:outerShdw>
                </a:effectLst>
              </a:rPr>
              <a:t>Pandole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Ajay </a:t>
            </a:r>
            <a:r>
              <a:rPr lang="en-US" dirty="0" err="1">
                <a:effectLst>
                  <a:outerShdw blurRad="38100" dist="38100" dir="2700000" algn="tl">
                    <a:srgbClr val="000000">
                      <a:alpha val="43137"/>
                    </a:srgbClr>
                  </a:outerShdw>
                </a:effectLst>
              </a:rPr>
              <a:t>Shete</a:t>
            </a:r>
            <a:endParaRPr lang="en-US" dirty="0">
              <a:effectLst>
                <a:outerShdw blurRad="38100" dist="38100" dir="2700000" algn="tl">
                  <a:srgbClr val="000000">
                    <a:alpha val="43137"/>
                  </a:srgbClr>
                </a:outerShdw>
              </a:effectLst>
            </a:endParaRPr>
          </a:p>
          <a:p>
            <a:endParaRPr lang="en-IN" dirty="0"/>
          </a:p>
        </p:txBody>
      </p:sp>
      <p:pic>
        <p:nvPicPr>
          <p:cNvPr id="9" name="Picture 8">
            <a:extLst>
              <a:ext uri="{FF2B5EF4-FFF2-40B4-BE49-F238E27FC236}">
                <a16:creationId xmlns="" xmlns:a16="http://schemas.microsoft.com/office/drawing/2014/main" id="{10002A5E-57FC-4BCF-DD15-81F79F406949}"/>
              </a:ext>
            </a:extLst>
          </p:cNvPr>
          <p:cNvPicPr>
            <a:picLocks noChangeAspect="1"/>
          </p:cNvPicPr>
          <p:nvPr/>
        </p:nvPicPr>
        <p:blipFill>
          <a:blip r:embed="rId2"/>
          <a:stretch>
            <a:fillRect/>
          </a:stretch>
        </p:blipFill>
        <p:spPr>
          <a:xfrm>
            <a:off x="4219150" y="2500687"/>
            <a:ext cx="1876850" cy="1856625"/>
          </a:xfrm>
          <a:prstGeom prst="rect">
            <a:avLst/>
          </a:prstGeom>
        </p:spPr>
      </p:pic>
    </p:spTree>
    <p:extLst>
      <p:ext uri="{BB962C8B-B14F-4D97-AF65-F5344CB8AC3E}">
        <p14:creationId xmlns:p14="http://schemas.microsoft.com/office/powerpoint/2010/main" val="2131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22" y="0"/>
            <a:ext cx="9804878" cy="768096"/>
          </a:xfrm>
        </p:spPr>
        <p:txBody>
          <a:bodyPr/>
          <a:lstStyle/>
          <a:p>
            <a:r>
              <a:rPr lang="en-US" dirty="0" smtClean="0"/>
              <a:t>Website visit page</a:t>
            </a:r>
            <a:endParaRPr lang="en-IN" dirty="0"/>
          </a:p>
        </p:txBody>
      </p:sp>
      <p:sp>
        <p:nvSpPr>
          <p:cNvPr id="3" name="Content Placeholder 2"/>
          <p:cNvSpPr>
            <a:spLocks noGrp="1"/>
          </p:cNvSpPr>
          <p:nvPr>
            <p:ph idx="1"/>
          </p:nvPr>
        </p:nvSpPr>
        <p:spPr>
          <a:xfrm>
            <a:off x="493059" y="950259"/>
            <a:ext cx="11698941" cy="5907741"/>
          </a:xfrm>
        </p:spPr>
        <p:txBody>
          <a:bodyPr/>
          <a:lstStyle/>
          <a:p>
            <a:endParaRPr lang="en-US" dirty="0" smtClean="0"/>
          </a:p>
          <a:p>
            <a:endParaRPr lang="en-US" dirty="0"/>
          </a:p>
          <a:p>
            <a:endParaRPr lang="en-US" dirty="0" smtClean="0"/>
          </a:p>
          <a:p>
            <a:endParaRPr lang="en-US" dirty="0"/>
          </a:p>
          <a:p>
            <a:endParaRPr lang="en-US" dirty="0" smtClean="0"/>
          </a:p>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898525"/>
            <a:ext cx="11645900" cy="506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516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22" y="0"/>
            <a:ext cx="9804878" cy="768096"/>
          </a:xfrm>
        </p:spPr>
        <p:txBody>
          <a:bodyPr/>
          <a:lstStyle/>
          <a:p>
            <a:r>
              <a:rPr lang="en-US" dirty="0" smtClean="0"/>
              <a:t>Homepage-post login</a:t>
            </a:r>
            <a:endParaRPr lang="en-IN" dirty="0"/>
          </a:p>
        </p:txBody>
      </p:sp>
      <p:sp>
        <p:nvSpPr>
          <p:cNvPr id="3" name="Content Placeholder 2"/>
          <p:cNvSpPr>
            <a:spLocks noGrp="1"/>
          </p:cNvSpPr>
          <p:nvPr>
            <p:ph idx="1"/>
          </p:nvPr>
        </p:nvSpPr>
        <p:spPr>
          <a:xfrm>
            <a:off x="493059" y="950259"/>
            <a:ext cx="11698941" cy="5907741"/>
          </a:xfrm>
        </p:spPr>
        <p:txBody>
          <a:bodyPr/>
          <a:lstStyle/>
          <a:p>
            <a:endParaRPr lang="en-US" dirty="0" smtClean="0"/>
          </a:p>
          <a:p>
            <a:endParaRPr lang="en-US" dirty="0"/>
          </a:p>
          <a:p>
            <a:endParaRPr lang="en-US" dirty="0" smtClean="0"/>
          </a:p>
          <a:p>
            <a:endParaRPr lang="en-US" dirty="0"/>
          </a:p>
          <a:p>
            <a:endParaRPr lang="en-US" dirty="0" smtClean="0"/>
          </a:p>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8049" y="898524"/>
            <a:ext cx="10772765" cy="517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5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310" y="135905"/>
            <a:ext cx="9742125" cy="768096"/>
          </a:xfrm>
        </p:spPr>
        <p:txBody>
          <a:bodyPr/>
          <a:lstStyle/>
          <a:p>
            <a:r>
              <a:rPr lang="en-US" dirty="0" smtClean="0"/>
              <a:t>registration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74375"/>
            <a:ext cx="11143129" cy="5038165"/>
          </a:xfrm>
        </p:spPr>
      </p:pic>
    </p:spTree>
    <p:extLst>
      <p:ext uri="{BB962C8B-B14F-4D97-AF65-F5344CB8AC3E}">
        <p14:creationId xmlns:p14="http://schemas.microsoft.com/office/powerpoint/2010/main" val="423475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921" y="413811"/>
            <a:ext cx="8496031" cy="768096"/>
          </a:xfrm>
        </p:spPr>
        <p:txBody>
          <a:bodyPr/>
          <a:lstStyle/>
          <a:p>
            <a:r>
              <a:rPr lang="en-US" dirty="0" smtClean="0"/>
              <a:t>login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524" y="1181908"/>
            <a:ext cx="9941299" cy="5344398"/>
          </a:xfrm>
        </p:spPr>
      </p:pic>
    </p:spTree>
    <p:extLst>
      <p:ext uri="{BB962C8B-B14F-4D97-AF65-F5344CB8AC3E}">
        <p14:creationId xmlns:p14="http://schemas.microsoft.com/office/powerpoint/2010/main" val="280504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569" y="763435"/>
            <a:ext cx="8764972" cy="768096"/>
          </a:xfrm>
        </p:spPr>
        <p:txBody>
          <a:bodyPr/>
          <a:lstStyle/>
          <a:p>
            <a:r>
              <a:rPr lang="en-US" dirty="0" smtClean="0"/>
              <a:t>VEHICLES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528" y="1928018"/>
            <a:ext cx="10748683" cy="4705863"/>
          </a:xfrm>
        </p:spPr>
      </p:pic>
    </p:spTree>
    <p:extLst>
      <p:ext uri="{BB962C8B-B14F-4D97-AF65-F5344CB8AC3E}">
        <p14:creationId xmlns:p14="http://schemas.microsoft.com/office/powerpoint/2010/main" val="191955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945" y="664823"/>
            <a:ext cx="5693664" cy="768096"/>
          </a:xfrm>
        </p:spPr>
        <p:txBody>
          <a:bodyPr/>
          <a:lstStyle/>
          <a:p>
            <a:r>
              <a:rPr lang="en-US" dirty="0" smtClean="0"/>
              <a:t>DRIVERS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682" y="1523999"/>
            <a:ext cx="10112189" cy="5145741"/>
          </a:xfrm>
        </p:spPr>
      </p:pic>
    </p:spTree>
    <p:extLst>
      <p:ext uri="{BB962C8B-B14F-4D97-AF65-F5344CB8AC3E}">
        <p14:creationId xmlns:p14="http://schemas.microsoft.com/office/powerpoint/2010/main" val="960796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47" y="655857"/>
            <a:ext cx="10524565" cy="768096"/>
          </a:xfrm>
        </p:spPr>
        <p:txBody>
          <a:bodyPr/>
          <a:lstStyle/>
          <a:p>
            <a:r>
              <a:rPr lang="en-IN" dirty="0" smtClean="0"/>
              <a:t>User dashboard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52" y="1909482"/>
            <a:ext cx="10605247" cy="4589930"/>
          </a:xfrm>
        </p:spPr>
      </p:pic>
    </p:spTree>
    <p:extLst>
      <p:ext uri="{BB962C8B-B14F-4D97-AF65-F5344CB8AC3E}">
        <p14:creationId xmlns:p14="http://schemas.microsoft.com/office/powerpoint/2010/main" val="326986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615" y="627529"/>
            <a:ext cx="9383537" cy="1021977"/>
          </a:xfrm>
        </p:spPr>
        <p:txBody>
          <a:bodyPr/>
          <a:lstStyle/>
          <a:p>
            <a:r>
              <a:rPr lang="en-US" dirty="0" smtClean="0"/>
              <a:t>System Requirement</a:t>
            </a:r>
            <a:endParaRPr lang="en-IN" dirty="0"/>
          </a:p>
        </p:txBody>
      </p:sp>
      <p:sp>
        <p:nvSpPr>
          <p:cNvPr id="3" name="Content Placeholder 2"/>
          <p:cNvSpPr>
            <a:spLocks noGrp="1"/>
          </p:cNvSpPr>
          <p:nvPr>
            <p:ph idx="1"/>
          </p:nvPr>
        </p:nvSpPr>
        <p:spPr>
          <a:xfrm>
            <a:off x="448235" y="1568824"/>
            <a:ext cx="11044517" cy="4323976"/>
          </a:xfrm>
        </p:spPr>
        <p:txBody>
          <a:bodyPr/>
          <a:lstStyle/>
          <a:p>
            <a:r>
              <a:rPr lang="en-US" dirty="0" smtClean="0"/>
              <a:t>Software Requirements:</a:t>
            </a:r>
          </a:p>
          <a:p>
            <a:pPr marL="457200" indent="-457200">
              <a:buFont typeface="+mj-lt"/>
              <a:buAutoNum type="arabicPeriod"/>
            </a:pPr>
            <a:r>
              <a:rPr lang="en-US" dirty="0" smtClean="0"/>
              <a:t>Windows (All versions)</a:t>
            </a:r>
          </a:p>
          <a:p>
            <a:pPr marL="457200" indent="-457200">
              <a:buFont typeface="+mj-lt"/>
              <a:buAutoNum type="arabicPeriod"/>
            </a:pPr>
            <a:r>
              <a:rPr lang="en-US" dirty="0" smtClean="0"/>
              <a:t>Tomcat 9 </a:t>
            </a:r>
          </a:p>
          <a:p>
            <a:pPr marL="457200" indent="-457200">
              <a:buFont typeface="+mj-lt"/>
              <a:buAutoNum type="arabicPeriod"/>
            </a:pPr>
            <a:r>
              <a:rPr lang="en-US" dirty="0" smtClean="0"/>
              <a:t>Spring Tool Suite, MySQL</a:t>
            </a:r>
          </a:p>
          <a:p>
            <a:pPr marL="457200" indent="-457200">
              <a:buFont typeface="+mj-lt"/>
              <a:buAutoNum type="arabicPeriod"/>
            </a:pPr>
            <a:endParaRPr lang="en-US" dirty="0" smtClean="0"/>
          </a:p>
          <a:p>
            <a:r>
              <a:rPr lang="en-US" dirty="0" smtClean="0"/>
              <a:t>Hardware Components:</a:t>
            </a:r>
          </a:p>
          <a:p>
            <a:pPr marL="457200" indent="-457200">
              <a:buAutoNum type="arabicPeriod"/>
            </a:pPr>
            <a:r>
              <a:rPr lang="en-US" dirty="0" smtClean="0"/>
              <a:t>Processor – i3</a:t>
            </a:r>
          </a:p>
          <a:p>
            <a:pPr marL="457200" indent="-457200">
              <a:buAutoNum type="arabicPeriod"/>
            </a:pPr>
            <a:r>
              <a:rPr lang="en-US" dirty="0" err="1" smtClean="0"/>
              <a:t>HardDisk</a:t>
            </a:r>
            <a:r>
              <a:rPr lang="en-US" dirty="0" smtClean="0"/>
              <a:t> – 10 GB</a:t>
            </a:r>
          </a:p>
          <a:p>
            <a:pPr marL="457200" indent="-457200">
              <a:buAutoNum type="arabicPeriod"/>
            </a:pPr>
            <a:r>
              <a:rPr lang="en-US" dirty="0" smtClean="0"/>
              <a:t>Memory – 1 GB RAM</a:t>
            </a:r>
          </a:p>
        </p:txBody>
      </p:sp>
    </p:spTree>
    <p:extLst>
      <p:ext uri="{BB962C8B-B14F-4D97-AF65-F5344CB8AC3E}">
        <p14:creationId xmlns:p14="http://schemas.microsoft.com/office/powerpoint/2010/main" val="192275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064" y="467599"/>
            <a:ext cx="9401466" cy="768096"/>
          </a:xfrm>
        </p:spPr>
        <p:txBody>
          <a:bodyPr/>
          <a:lstStyle/>
          <a:p>
            <a:r>
              <a:rPr lang="en-US" dirty="0" smtClean="0"/>
              <a:t>technologies </a:t>
            </a:r>
            <a:r>
              <a:rPr lang="en-US" dirty="0"/>
              <a:t>Used</a:t>
            </a:r>
            <a:endParaRPr lang="en-IN" dirty="0"/>
          </a:p>
        </p:txBody>
      </p:sp>
      <p:sp>
        <p:nvSpPr>
          <p:cNvPr id="3" name="Content Placeholder 2"/>
          <p:cNvSpPr>
            <a:spLocks noGrp="1"/>
          </p:cNvSpPr>
          <p:nvPr>
            <p:ph idx="1"/>
          </p:nvPr>
        </p:nvSpPr>
        <p:spPr>
          <a:xfrm>
            <a:off x="824753" y="1559859"/>
            <a:ext cx="10883153" cy="4332941"/>
          </a:xfrm>
        </p:spPr>
        <p:txBody>
          <a:bodyPr/>
          <a:lstStyle/>
          <a:p>
            <a:pPr marL="457200" indent="-457200">
              <a:buAutoNum type="arabicPeriod"/>
            </a:pPr>
            <a:r>
              <a:rPr lang="en-US" dirty="0" smtClean="0"/>
              <a:t>React &amp; Bootstrap: All frontend is developed using React JS and Bootstrap with the following contents included. </a:t>
            </a:r>
          </a:p>
          <a:p>
            <a:pPr marL="457200" indent="-457200">
              <a:buAutoNum type="arabicPeriod"/>
            </a:pPr>
            <a:r>
              <a:rPr lang="en-US" dirty="0" smtClean="0"/>
              <a:t>HTML: Page </a:t>
            </a:r>
            <a:r>
              <a:rPr lang="en-US" dirty="0"/>
              <a:t>Layout has been designed in HTML</a:t>
            </a:r>
            <a:r>
              <a:rPr lang="en-US" dirty="0" smtClean="0"/>
              <a:t>.</a:t>
            </a:r>
          </a:p>
          <a:p>
            <a:pPr marL="457200" indent="-457200">
              <a:buAutoNum type="arabicPeriod"/>
            </a:pPr>
            <a:r>
              <a:rPr lang="en-US" dirty="0" smtClean="0"/>
              <a:t> </a:t>
            </a:r>
            <a:r>
              <a:rPr lang="en-US" dirty="0"/>
              <a:t>CSS: Used for all designing part</a:t>
            </a:r>
            <a:r>
              <a:rPr lang="en-US" dirty="0" smtClean="0"/>
              <a:t>.</a:t>
            </a:r>
          </a:p>
          <a:p>
            <a:pPr marL="457200" indent="-457200">
              <a:buAutoNum type="arabicPeriod"/>
            </a:pPr>
            <a:r>
              <a:rPr lang="en-US" dirty="0" smtClean="0"/>
              <a:t> </a:t>
            </a:r>
            <a:r>
              <a:rPr lang="en-US" dirty="0"/>
              <a:t>JavaScript: All Validation task and animations has been developed by JS</a:t>
            </a:r>
            <a:r>
              <a:rPr lang="en-US" dirty="0" smtClean="0"/>
              <a:t>.</a:t>
            </a:r>
          </a:p>
          <a:p>
            <a:pPr marL="457200" indent="-457200">
              <a:buAutoNum type="arabicPeriod"/>
            </a:pPr>
            <a:r>
              <a:rPr lang="en-US" dirty="0" smtClean="0"/>
              <a:t>JAVA</a:t>
            </a:r>
            <a:r>
              <a:rPr lang="en-US" dirty="0"/>
              <a:t>: All the business logic has been written in </a:t>
            </a:r>
            <a:r>
              <a:rPr lang="en-US" dirty="0" smtClean="0"/>
              <a:t>JAVA. </a:t>
            </a:r>
          </a:p>
          <a:p>
            <a:pPr marL="457200" indent="-457200">
              <a:buAutoNum type="arabicPeriod"/>
            </a:pPr>
            <a:r>
              <a:rPr lang="en-US" dirty="0" smtClean="0"/>
              <a:t>MySQL: </a:t>
            </a:r>
            <a:r>
              <a:rPr lang="en-US" dirty="0"/>
              <a:t>database has been </a:t>
            </a:r>
            <a:r>
              <a:rPr lang="en-US" dirty="0" smtClean="0"/>
              <a:t>used </a:t>
            </a:r>
            <a:r>
              <a:rPr lang="en-US" dirty="0"/>
              <a:t>as </a:t>
            </a:r>
            <a:r>
              <a:rPr lang="en-US" dirty="0" smtClean="0"/>
              <a:t>database.</a:t>
            </a:r>
          </a:p>
          <a:p>
            <a:pPr marL="457200" indent="-457200">
              <a:buAutoNum type="arabicPeriod"/>
            </a:pPr>
            <a:r>
              <a:rPr lang="en-US" dirty="0" smtClean="0"/>
              <a:t>Tomcat: Project will run using Tomcat Server.</a:t>
            </a:r>
          </a:p>
        </p:txBody>
      </p:sp>
    </p:spTree>
    <p:extLst>
      <p:ext uri="{BB962C8B-B14F-4D97-AF65-F5344CB8AC3E}">
        <p14:creationId xmlns:p14="http://schemas.microsoft.com/office/powerpoint/2010/main" val="386580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61A688-DCE0-F9B2-9A19-042C0E5AEBE7}"/>
              </a:ext>
            </a:extLst>
          </p:cNvPr>
          <p:cNvSpPr>
            <a:spLocks noGrp="1"/>
          </p:cNvSpPr>
          <p:nvPr>
            <p:ph type="title"/>
          </p:nvPr>
        </p:nvSpPr>
        <p:spPr>
          <a:xfrm>
            <a:off x="2081474" y="257115"/>
            <a:ext cx="6694778" cy="768096"/>
          </a:xfrm>
        </p:spPr>
        <p:txBody>
          <a:bodyPr/>
          <a:lstStyle/>
          <a:p>
            <a:r>
              <a:rPr lang="en-IN" dirty="0"/>
              <a:t>Feasibility study</a:t>
            </a:r>
          </a:p>
        </p:txBody>
      </p:sp>
      <p:sp>
        <p:nvSpPr>
          <p:cNvPr id="3" name="Content Placeholder 2">
            <a:extLst>
              <a:ext uri="{FF2B5EF4-FFF2-40B4-BE49-F238E27FC236}">
                <a16:creationId xmlns="" xmlns:a16="http://schemas.microsoft.com/office/drawing/2014/main" id="{60176B83-FE18-5DBD-E312-1CAA5778D0EA}"/>
              </a:ext>
            </a:extLst>
          </p:cNvPr>
          <p:cNvSpPr>
            <a:spLocks noGrp="1"/>
          </p:cNvSpPr>
          <p:nvPr>
            <p:ph idx="1"/>
          </p:nvPr>
        </p:nvSpPr>
        <p:spPr>
          <a:xfrm>
            <a:off x="330678" y="1175422"/>
            <a:ext cx="11668490" cy="5425463"/>
          </a:xfrm>
        </p:spPr>
        <p:txBody>
          <a:bodyPr/>
          <a:lstStyle/>
          <a:p>
            <a:pPr marL="285750" indent="-285750">
              <a:buFont typeface="Arial" panose="020B0604020202020204" pitchFamily="34" charset="0"/>
              <a:buChar char="•"/>
            </a:pPr>
            <a:r>
              <a:rPr lang="en-US" sz="1800" dirty="0">
                <a:effectLst/>
                <a:latin typeface="Arial" panose="020B0604020202020204" pitchFamily="34" charset="0"/>
                <a:ea typeface="Arial" panose="020B0604020202020204" pitchFamily="34" charset="0"/>
              </a:rPr>
              <a:t>Before developing and implementing a system we have to make sure that the system is feasible in the following ways:</a:t>
            </a:r>
          </a:p>
          <a:p>
            <a:endParaRPr lang="en-IN" sz="1800" dirty="0">
              <a:effectLst/>
              <a:latin typeface="Arial" panose="020B0604020202020204" pitchFamily="34" charset="0"/>
              <a:ea typeface="Arial" panose="020B0604020202020204" pitchFamily="34" charset="0"/>
            </a:endParaRPr>
          </a:p>
          <a:p>
            <a:pPr>
              <a:spcBef>
                <a:spcPts val="5"/>
              </a:spcBef>
              <a:buSzPts val="1200"/>
              <a:tabLst>
                <a:tab pos="410845" algn="l"/>
              </a:tabLst>
            </a:pPr>
            <a:r>
              <a:rPr lang="en-US" sz="1800" b="1" dirty="0">
                <a:effectLst/>
                <a:latin typeface="Arial" panose="020B0604020202020204" pitchFamily="34" charset="0"/>
                <a:ea typeface="Arial" panose="020B0604020202020204" pitchFamily="34" charset="0"/>
              </a:rPr>
              <a:t>1. Technical</a:t>
            </a:r>
            <a:r>
              <a:rPr lang="en-US" sz="1800" b="1" spc="-1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Feasibility -  </a:t>
            </a:r>
            <a:r>
              <a:rPr lang="en-US" sz="1800" dirty="0">
                <a:effectLst/>
                <a:latin typeface="Arial" panose="020B0604020202020204" pitchFamily="34" charset="0"/>
                <a:ea typeface="Arial" panose="020B0604020202020204" pitchFamily="34" charset="0"/>
              </a:rPr>
              <a:t>In this type of feasibility study, the system analyst has to check whether it is possible or not to develop the requested system with availability of manpower, software, hardware, etc.</a:t>
            </a:r>
          </a:p>
          <a:p>
            <a:pPr>
              <a:spcBef>
                <a:spcPts val="5"/>
              </a:spcBef>
              <a:buSzPts val="1200"/>
              <a:tabLst>
                <a:tab pos="410845" algn="l"/>
              </a:tabLst>
            </a:pPr>
            <a:endParaRPr lang="en-US" sz="1800" b="1" dirty="0">
              <a:effectLst/>
              <a:latin typeface="Arial" panose="020B0604020202020204" pitchFamily="34" charset="0"/>
              <a:ea typeface="Arial" panose="020B0604020202020204" pitchFamily="34" charset="0"/>
            </a:endParaRPr>
          </a:p>
          <a:p>
            <a:pPr>
              <a:spcBef>
                <a:spcPts val="5"/>
              </a:spcBef>
              <a:buSzPts val="1200"/>
              <a:tabLst>
                <a:tab pos="410845" algn="l"/>
              </a:tabLst>
            </a:pPr>
            <a:r>
              <a:rPr lang="en-US" sz="1800" b="1" dirty="0">
                <a:effectLst/>
                <a:latin typeface="Arial" panose="020B0604020202020204" pitchFamily="34" charset="0"/>
                <a:ea typeface="Arial" panose="020B0604020202020204" pitchFamily="34" charset="0"/>
              </a:rPr>
              <a:t>2. Operational</a:t>
            </a:r>
            <a:r>
              <a:rPr lang="en-US" sz="1800" b="1" spc="-40"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Feasibility -  </a:t>
            </a:r>
            <a:r>
              <a:rPr lang="en-US" sz="1800" dirty="0">
                <a:effectLst/>
                <a:latin typeface="Arial" panose="020B0604020202020204" pitchFamily="34" charset="0"/>
                <a:ea typeface="Arial" panose="020B0604020202020204" pitchFamily="34" charset="0"/>
              </a:rPr>
              <a:t>In this type of feasibility study the operation implementation of the system is considered. Checking is done regarding whether it is feasible for the user department to use the framework.</a:t>
            </a:r>
          </a:p>
          <a:p>
            <a:pPr>
              <a:spcBef>
                <a:spcPts val="50"/>
              </a:spcBef>
            </a:pPr>
            <a:endParaRPr lang="en-US" sz="1800" b="1" dirty="0">
              <a:effectLst/>
              <a:latin typeface="Arial" panose="020B0604020202020204" pitchFamily="34" charset="0"/>
              <a:ea typeface="Arial" panose="020B0604020202020204" pitchFamily="34" charset="0"/>
            </a:endParaRPr>
          </a:p>
          <a:p>
            <a:pPr>
              <a:spcBef>
                <a:spcPts val="50"/>
              </a:spcBef>
            </a:pPr>
            <a:r>
              <a:rPr lang="en-US" sz="1800" b="1" dirty="0">
                <a:effectLst/>
                <a:latin typeface="Arial" panose="020B0604020202020204" pitchFamily="34" charset="0"/>
                <a:ea typeface="Arial" panose="020B0604020202020204" pitchFamily="34" charset="0"/>
              </a:rPr>
              <a:t>3. Economical</a:t>
            </a:r>
            <a:r>
              <a:rPr lang="en-US" sz="1800" b="1" spc="-45" dirty="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Feasibility -  </a:t>
            </a:r>
            <a:endParaRPr lang="en-IN"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In this type of feasibility study, the benefits of the system to the organization are considered by taking into consideration the cost-benefit analysis. </a:t>
            </a:r>
            <a:endParaRPr lang="en-IN" sz="1800" dirty="0">
              <a:effectLst/>
              <a:latin typeface="Arial" panose="020B0604020202020204" pitchFamily="34" charset="0"/>
              <a:ea typeface="Arial" panose="020B0604020202020204" pitchFamily="34" charset="0"/>
            </a:endParaRPr>
          </a:p>
          <a:p>
            <a:pPr marL="342900" indent="-342900">
              <a:spcBef>
                <a:spcPts val="5"/>
              </a:spcBef>
              <a:buSzPts val="1200"/>
              <a:buFont typeface="+mj-lt"/>
              <a:buAutoNum type="arabicPeriod"/>
              <a:tabLst>
                <a:tab pos="410845" algn="l"/>
              </a:tabLst>
            </a:pPr>
            <a:endParaRPr lang="en-US" sz="1800" dirty="0">
              <a:effectLst/>
              <a:latin typeface="Arial" panose="020B0604020202020204" pitchFamily="34" charset="0"/>
              <a:ea typeface="Arial" panose="020B0604020202020204" pitchFamily="34" charset="0"/>
            </a:endParaRPr>
          </a:p>
          <a:p>
            <a:pPr marL="342900" indent="-342900">
              <a:spcBef>
                <a:spcPts val="5"/>
              </a:spcBef>
              <a:buSzPts val="1200"/>
              <a:buFont typeface="+mj-lt"/>
              <a:buAutoNum type="arabicPeriod"/>
              <a:tabLst>
                <a:tab pos="410845" algn="l"/>
              </a:tabLst>
            </a:pPr>
            <a:endParaRPr lang="en-IN" sz="1800" b="1" dirty="0">
              <a:effectLst/>
              <a:latin typeface="Arial" panose="020B0604020202020204" pitchFamily="34" charset="0"/>
              <a:ea typeface="Arial" panose="020B0604020202020204" pitchFamily="34" charset="0"/>
            </a:endParaRPr>
          </a:p>
          <a:p>
            <a:pPr marL="342900" indent="-342900">
              <a:spcBef>
                <a:spcPts val="5"/>
              </a:spcBef>
              <a:buSzPts val="1200"/>
              <a:buFont typeface="+mj-lt"/>
              <a:buAutoNum type="arabicPeriod"/>
              <a:tabLst>
                <a:tab pos="410845" algn="l"/>
              </a:tabLst>
            </a:pPr>
            <a:endParaRPr lang="en-US" sz="1800" dirty="0">
              <a:effectLst/>
              <a:latin typeface="Arial" panose="020B0604020202020204" pitchFamily="34" charset="0"/>
              <a:ea typeface="Arial" panose="020B0604020202020204" pitchFamily="34" charset="0"/>
            </a:endParaRPr>
          </a:p>
          <a:p>
            <a:pPr marL="342900" indent="-342900">
              <a:spcBef>
                <a:spcPts val="5"/>
              </a:spcBef>
              <a:buSzPts val="1200"/>
              <a:buFont typeface="+mj-lt"/>
              <a:buAutoNum type="arabicPeriod"/>
              <a:tabLst>
                <a:tab pos="410845" algn="l"/>
              </a:tabLst>
            </a:pPr>
            <a:endParaRPr lang="en-IN" sz="1800" dirty="0">
              <a:effectLst/>
              <a:latin typeface="Arial" panose="020B0604020202020204" pitchFamily="34" charset="0"/>
              <a:ea typeface="Arial" panose="020B0604020202020204" pitchFamily="34" charset="0"/>
            </a:endParaRPr>
          </a:p>
          <a:p>
            <a:pPr marL="342900" lvl="0" indent="-342900">
              <a:spcBef>
                <a:spcPts val="5"/>
              </a:spcBef>
              <a:spcAft>
                <a:spcPts val="0"/>
              </a:spcAft>
              <a:buSzPts val="1200"/>
              <a:buFont typeface="Arial" panose="020B0604020202020204" pitchFamily="34" charset="0"/>
              <a:buAutoNum type="arabicPeriod"/>
              <a:tabLst>
                <a:tab pos="410845" algn="l"/>
              </a:tabLst>
            </a:pPr>
            <a:endParaRPr lang="en-IN" sz="1800" b="1" dirty="0">
              <a:effectLst/>
              <a:latin typeface="Arial" panose="020B0604020202020204" pitchFamily="34" charset="0"/>
              <a:ea typeface="Arial" panose="020B0604020202020204" pitchFamily="34" charset="0"/>
            </a:endParaRPr>
          </a:p>
          <a:p>
            <a:pPr lvl="0">
              <a:spcBef>
                <a:spcPts val="200"/>
              </a:spcBef>
              <a:spcAft>
                <a:spcPts val="0"/>
              </a:spcAft>
              <a:buSzPts val="1200"/>
              <a:tabLst>
                <a:tab pos="412750" algn="l"/>
              </a:tabLst>
            </a:pPr>
            <a:r>
              <a:rPr lang="en-US" sz="1800" b="1" dirty="0" smtClean="0">
                <a:effectLst/>
                <a:latin typeface="Arial" panose="020B0604020202020204" pitchFamily="34" charset="0"/>
                <a:ea typeface="Arial" panose="020B0604020202020204" pitchFamily="34" charset="0"/>
              </a:rPr>
              <a:t> </a:t>
            </a:r>
            <a:r>
              <a:rPr lang="en-US" sz="1800" b="1"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25200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C565E9-D88A-55D3-9D42-BD1C24B6DE9F}"/>
              </a:ext>
            </a:extLst>
          </p:cNvPr>
          <p:cNvSpPr>
            <a:spLocks noGrp="1"/>
          </p:cNvSpPr>
          <p:nvPr>
            <p:ph type="title"/>
          </p:nvPr>
        </p:nvSpPr>
        <p:spPr>
          <a:xfrm>
            <a:off x="402336" y="455708"/>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 xmlns:a16="http://schemas.microsoft.com/office/drawing/2014/main" id="{4D1F66E5-D2D7-172B-46BA-FEBFE092CC7F}"/>
              </a:ext>
            </a:extLst>
          </p:cNvPr>
          <p:cNvSpPr>
            <a:spLocks noGrp="1"/>
          </p:cNvSpPr>
          <p:nvPr>
            <p:ph idx="1"/>
          </p:nvPr>
        </p:nvSpPr>
        <p:spPr>
          <a:xfrm>
            <a:off x="402336" y="1352378"/>
            <a:ext cx="2414016" cy="4115733"/>
          </a:xfrm>
        </p:spPr>
        <p:txBody>
          <a:bodyPr/>
          <a:lstStyle/>
          <a:p>
            <a:r>
              <a:rPr lang="en-US" dirty="0"/>
              <a:t>Introduction​</a:t>
            </a:r>
          </a:p>
          <a:p>
            <a:r>
              <a:rPr lang="en-US" dirty="0"/>
              <a:t>Objective </a:t>
            </a:r>
          </a:p>
          <a:p>
            <a:r>
              <a:rPr lang="en-US" dirty="0"/>
              <a:t>Project overview</a:t>
            </a:r>
          </a:p>
          <a:p>
            <a:r>
              <a:rPr lang="en-US" dirty="0"/>
              <a:t>​Areas of growth</a:t>
            </a:r>
          </a:p>
          <a:p>
            <a:r>
              <a:rPr lang="en-US" dirty="0"/>
              <a:t>Future Scope</a:t>
            </a:r>
          </a:p>
          <a:p>
            <a:r>
              <a:rPr lang="en-US" dirty="0"/>
              <a:t>​Summary​</a:t>
            </a:r>
          </a:p>
          <a:p>
            <a:endParaRPr lang="en-US" dirty="0"/>
          </a:p>
        </p:txBody>
      </p:sp>
      <p:pic>
        <p:nvPicPr>
          <p:cNvPr id="5" name="Picture 4">
            <a:extLst>
              <a:ext uri="{FF2B5EF4-FFF2-40B4-BE49-F238E27FC236}">
                <a16:creationId xmlns="" xmlns:a16="http://schemas.microsoft.com/office/drawing/2014/main" id="{883E1FFF-DEE7-2502-2A5D-2FC4FA87D484}"/>
              </a:ext>
            </a:extLst>
          </p:cNvPr>
          <p:cNvPicPr>
            <a:picLocks noChangeAspect="1"/>
          </p:cNvPicPr>
          <p:nvPr/>
        </p:nvPicPr>
        <p:blipFill>
          <a:blip r:embed="rId2"/>
          <a:stretch>
            <a:fillRect/>
          </a:stretch>
        </p:blipFill>
        <p:spPr>
          <a:xfrm>
            <a:off x="4143217" y="83976"/>
            <a:ext cx="7930595" cy="6708710"/>
          </a:xfrm>
          <a:prstGeom prst="rect">
            <a:avLst/>
          </a:prstGeom>
        </p:spPr>
      </p:pic>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3B219B-7E3A-7E84-6386-37313F0CFB09}"/>
              </a:ext>
            </a:extLst>
          </p:cNvPr>
          <p:cNvSpPr>
            <a:spLocks noGrp="1"/>
          </p:cNvSpPr>
          <p:nvPr>
            <p:ph type="title"/>
          </p:nvPr>
        </p:nvSpPr>
        <p:spPr>
          <a:xfrm>
            <a:off x="214603" y="1556347"/>
            <a:ext cx="7486262" cy="768096"/>
          </a:xfrm>
        </p:spPr>
        <p:txBody>
          <a:bodyPr/>
          <a:lstStyle/>
          <a:p>
            <a:r>
              <a:rPr lang="en-US" sz="4000" b="1" dirty="0">
                <a:solidFill>
                  <a:schemeClr val="accent6"/>
                </a:solidFill>
                <a:latin typeface="Arial Black" panose="020B0604020202020204" pitchFamily="34" charset="0"/>
                <a:cs typeface="Arial Black" panose="020B0604020202020204" pitchFamily="34" charset="0"/>
              </a:rPr>
              <a:t>Project SPECIFICATION</a:t>
            </a:r>
          </a:p>
        </p:txBody>
      </p:sp>
      <p:sp>
        <p:nvSpPr>
          <p:cNvPr id="3" name="Text Placeholder 2">
            <a:extLst>
              <a:ext uri="{FF2B5EF4-FFF2-40B4-BE49-F238E27FC236}">
                <a16:creationId xmlns="" xmlns:a16="http://schemas.microsoft.com/office/drawing/2014/main" id="{A2E339BF-E6D7-DD0E-AF02-6813852EE723}"/>
              </a:ext>
            </a:extLst>
          </p:cNvPr>
          <p:cNvSpPr>
            <a:spLocks noGrp="1"/>
          </p:cNvSpPr>
          <p:nvPr>
            <p:ph type="body" idx="1"/>
          </p:nvPr>
        </p:nvSpPr>
        <p:spPr>
          <a:xfrm>
            <a:off x="3819701" y="3040522"/>
            <a:ext cx="8512629" cy="3509430"/>
          </a:xfrm>
        </p:spPr>
        <p:txBody>
          <a:bodyPr/>
          <a:lstStyle/>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Project Title – RideEzy – </a:t>
            </a:r>
            <a:r>
              <a:rPr lang="en-US" dirty="0" smtClean="0">
                <a:latin typeface="Sabon Next LT" panose="02000500000000000000" pitchFamily="2" charset="0"/>
                <a:cs typeface="Sabon Next LT" panose="02000500000000000000" pitchFamily="2" charset="0"/>
              </a:rPr>
              <a:t>Integrated platform for vehicles and drivers Search</a:t>
            </a:r>
            <a:endParaRPr lang="en-US" dirty="0">
              <a:latin typeface="Sabon Next LT" panose="02000500000000000000" pitchFamily="2" charset="0"/>
              <a:cs typeface="Sabon Next LT" panose="02000500000000000000" pitchFamily="2" charset="0"/>
            </a:endParaRPr>
          </a:p>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Front End Tools – React JS, Boost Strap</a:t>
            </a:r>
          </a:p>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Back End Tool –Spring </a:t>
            </a:r>
            <a:r>
              <a:rPr lang="en-US" dirty="0" smtClean="0">
                <a:latin typeface="Sabon Next LT" panose="02000500000000000000" pitchFamily="2" charset="0"/>
                <a:cs typeface="Sabon Next LT" panose="02000500000000000000" pitchFamily="2" charset="0"/>
              </a:rPr>
              <a:t>Boot </a:t>
            </a:r>
          </a:p>
          <a:p>
            <a:pPr marL="342900" indent="-342900" algn="l">
              <a:lnSpc>
                <a:spcPct val="150000"/>
              </a:lnSpc>
              <a:buFont typeface="Wingdings" panose="05000000000000000000" pitchFamily="2" charset="2"/>
              <a:buChar char="Ø"/>
            </a:pPr>
            <a:r>
              <a:rPr lang="en-US" dirty="0" smtClean="0">
                <a:latin typeface="Sabon Next LT" panose="02000500000000000000" pitchFamily="2" charset="0"/>
                <a:cs typeface="Sabon Next LT" panose="02000500000000000000" pitchFamily="2" charset="0"/>
              </a:rPr>
              <a:t>Database- MySQL</a:t>
            </a:r>
            <a:endParaRPr lang="en-US" dirty="0">
              <a:latin typeface="Sabon Next LT" panose="02000500000000000000" pitchFamily="2" charset="0"/>
              <a:cs typeface="Sabon Next LT" panose="02000500000000000000" pitchFamily="2" charset="0"/>
            </a:endParaRPr>
          </a:p>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Operating System – Windows 10</a:t>
            </a:r>
          </a:p>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Editor –Visual Studio 2019</a:t>
            </a:r>
          </a:p>
          <a:p>
            <a:pPr marL="342900" indent="-342900" algn="l">
              <a:lnSpc>
                <a:spcPct val="150000"/>
              </a:lnSpc>
              <a:buFont typeface="Wingdings" panose="05000000000000000000" pitchFamily="2" charset="2"/>
              <a:buChar char="Ø"/>
            </a:pPr>
            <a:r>
              <a:rPr lang="en-US" dirty="0">
                <a:latin typeface="Sabon Next LT" panose="02000500000000000000" pitchFamily="2" charset="0"/>
                <a:cs typeface="Sabon Next LT" panose="02000500000000000000" pitchFamily="2" charset="0"/>
              </a:rPr>
              <a:t>Project management Tool – Jira </a:t>
            </a:r>
          </a:p>
          <a:p>
            <a:pPr marL="342900" indent="-342900" algn="l">
              <a:lnSpc>
                <a:spcPct val="150000"/>
              </a:lnSpc>
              <a:buFont typeface="Wingdings" panose="05000000000000000000" pitchFamily="2" charset="2"/>
              <a:buChar char="Ø"/>
            </a:pPr>
            <a:endParaRPr lang="en-US" dirty="0">
              <a:latin typeface="Sabon Next LT" panose="02000500000000000000" pitchFamily="2" charset="0"/>
              <a:cs typeface="Sabon Next LT" panose="02000500000000000000" pitchFamily="2" charset="0"/>
            </a:endParaRPr>
          </a:p>
          <a:p>
            <a:pPr algn="l">
              <a:lnSpc>
                <a:spcPct val="150000"/>
              </a:lnSpc>
            </a:pPr>
            <a:endParaRPr lang="en-US" dirty="0">
              <a:latin typeface="Sabon Next LT" panose="02000500000000000000" pitchFamily="2" charset="0"/>
              <a:cs typeface="Sabon Next LT" panose="02000500000000000000" pitchFamily="2" charset="0"/>
            </a:endParaRPr>
          </a:p>
          <a:p>
            <a:pPr algn="l">
              <a:lnSpc>
                <a:spcPct val="150000"/>
              </a:lnSpc>
            </a:pPr>
            <a:endParaRPr lang="en-US" dirty="0">
              <a:latin typeface="Sabon Next LT" panose="02000500000000000000" pitchFamily="2" charset="0"/>
              <a:cs typeface="Sabon Next LT" panose="02000500000000000000" pitchFamily="2" charset="0"/>
            </a:endParaRPr>
          </a:p>
          <a:p>
            <a:pPr algn="l">
              <a:lnSpc>
                <a:spcPct val="150000"/>
              </a:lnSpc>
            </a:pPr>
            <a:r>
              <a:rPr lang="en-US" dirty="0">
                <a:latin typeface="Sabon Next LT" panose="02000500000000000000" pitchFamily="2" charset="0"/>
                <a:cs typeface="Sabon Next LT" panose="02000500000000000000" pitchFamily="2" charset="0"/>
              </a:rPr>
              <a:t> </a:t>
            </a:r>
            <a:endParaRPr lang="en-US" dirty="0">
              <a:effectLst>
                <a:outerShdw blurRad="38100" dist="38100" dir="2700000" algn="tl">
                  <a:srgbClr val="000000">
                    <a:alpha val="43137"/>
                  </a:srgbClr>
                </a:outerShdw>
              </a:effectLst>
            </a:endParaRPr>
          </a:p>
          <a:p>
            <a:pPr algn="l">
              <a:lnSpc>
                <a:spcPct val="150000"/>
              </a:lnSpc>
            </a:pPr>
            <a:r>
              <a:rPr lang="en-US" dirty="0">
                <a:latin typeface="Sabon Next LT" panose="02000500000000000000" pitchFamily="2" charset="0"/>
                <a:cs typeface="Sabon Next LT" panose="02000500000000000000" pitchFamily="2" charset="0"/>
              </a:rPr>
              <a:t> </a:t>
            </a:r>
          </a:p>
        </p:txBody>
      </p:sp>
    </p:spTree>
    <p:extLst>
      <p:ext uri="{BB962C8B-B14F-4D97-AF65-F5344CB8AC3E}">
        <p14:creationId xmlns:p14="http://schemas.microsoft.com/office/powerpoint/2010/main" val="295292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30A5BFC-C134-C072-C14D-9E51A94C8E7E}"/>
              </a:ext>
            </a:extLst>
          </p:cNvPr>
          <p:cNvSpPr>
            <a:spLocks noGrp="1"/>
          </p:cNvSpPr>
          <p:nvPr>
            <p:ph type="title"/>
          </p:nvPr>
        </p:nvSpPr>
        <p:spPr/>
        <p:txBody>
          <a:bodyPr/>
          <a:lstStyle/>
          <a:p>
            <a:r>
              <a:rPr lang="en-US" dirty="0"/>
              <a:t>Data dictionary</a:t>
            </a:r>
          </a:p>
        </p:txBody>
      </p:sp>
      <p:sp>
        <p:nvSpPr>
          <p:cNvPr id="373" name="Footer Placeholder 372">
            <a:extLst>
              <a:ext uri="{FF2B5EF4-FFF2-40B4-BE49-F238E27FC236}">
                <a16:creationId xmlns="" xmlns:a16="http://schemas.microsoft.com/office/drawing/2014/main" id="{EC015AD8-FC03-181D-1A34-AD00F66C42C2}"/>
              </a:ext>
            </a:extLst>
          </p:cNvPr>
          <p:cNvSpPr>
            <a:spLocks noGrp="1"/>
          </p:cNvSpPr>
          <p:nvPr>
            <p:ph type="ftr" sz="quarter" idx="11"/>
          </p:nvPr>
        </p:nvSpPr>
        <p:spPr>
          <a:xfrm>
            <a:off x="-2805953" y="394447"/>
            <a:ext cx="1698350" cy="274320"/>
          </a:xfrm>
        </p:spPr>
        <p:txBody>
          <a:bodyPr/>
          <a:lstStyle/>
          <a:p>
            <a:endParaRPr lang="en-US" dirty="0"/>
          </a:p>
        </p:txBody>
      </p:sp>
      <p:sp>
        <p:nvSpPr>
          <p:cNvPr id="374" name="Slide Number Placeholder 373">
            <a:extLst>
              <a:ext uri="{FF2B5EF4-FFF2-40B4-BE49-F238E27FC236}">
                <a16:creationId xmlns=""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19" name="Text Placeholder 18">
            <a:extLst>
              <a:ext uri="{FF2B5EF4-FFF2-40B4-BE49-F238E27FC236}">
                <a16:creationId xmlns="" xmlns:a16="http://schemas.microsoft.com/office/drawing/2014/main" id="{270C77AB-7E91-84A6-3E62-DAB80E1E4481}"/>
              </a:ext>
            </a:extLst>
          </p:cNvPr>
          <p:cNvSpPr>
            <a:spLocks noGrp="1"/>
          </p:cNvSpPr>
          <p:nvPr>
            <p:ph type="body" idx="1"/>
          </p:nvPr>
        </p:nvSpPr>
        <p:spPr/>
        <p:txBody>
          <a:bodyPr/>
          <a:lstStyle/>
          <a:p>
            <a:pPr lvl="0"/>
            <a:r>
              <a:rPr lang="en-US" dirty="0"/>
              <a:t>Spring-boot</a:t>
            </a:r>
          </a:p>
        </p:txBody>
      </p:sp>
      <p:pic>
        <p:nvPicPr>
          <p:cNvPr id="292" name="Picture Placeholder 291" descr="checklist icon">
            <a:extLst>
              <a:ext uri="{FF2B5EF4-FFF2-40B4-BE49-F238E27FC236}">
                <a16:creationId xmlns=""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 xmlns:a16="http://schemas.microsoft.com/office/drawing/2014/main" id="{A3BF8E55-B2B9-104D-F277-08902534735D}"/>
              </a:ext>
            </a:extLst>
          </p:cNvPr>
          <p:cNvSpPr>
            <a:spLocks noGrp="1"/>
          </p:cNvSpPr>
          <p:nvPr>
            <p:ph type="body" sz="quarter" idx="18"/>
          </p:nvPr>
        </p:nvSpPr>
        <p:spPr/>
        <p:txBody>
          <a:bodyPr/>
          <a:lstStyle/>
          <a:p>
            <a:pPr lvl="0"/>
            <a:r>
              <a:rPr lang="en-US" dirty="0"/>
              <a:t>Back-END Design</a:t>
            </a:r>
          </a:p>
        </p:txBody>
      </p:sp>
      <p:sp>
        <p:nvSpPr>
          <p:cNvPr id="20" name="Text Placeholder 19">
            <a:extLst>
              <a:ext uri="{FF2B5EF4-FFF2-40B4-BE49-F238E27FC236}">
                <a16:creationId xmlns="" xmlns:a16="http://schemas.microsoft.com/office/drawing/2014/main" id="{15DD9AC8-4A5F-70DB-AA68-C461059D81A1}"/>
              </a:ext>
            </a:extLst>
          </p:cNvPr>
          <p:cNvSpPr>
            <a:spLocks noGrp="1"/>
          </p:cNvSpPr>
          <p:nvPr>
            <p:ph type="body" sz="quarter" idx="3"/>
          </p:nvPr>
        </p:nvSpPr>
        <p:spPr/>
        <p:txBody>
          <a:bodyPr/>
          <a:lstStyle/>
          <a:p>
            <a:r>
              <a:rPr lang="en-US" dirty="0"/>
              <a:t>React </a:t>
            </a:r>
            <a:r>
              <a:rPr lang="en-US" dirty="0" err="1"/>
              <a:t>js</a:t>
            </a:r>
            <a:endParaRPr lang="en-US" dirty="0"/>
          </a:p>
          <a:p>
            <a:endParaRPr lang="en-US" dirty="0"/>
          </a:p>
        </p:txBody>
      </p:sp>
      <p:pic>
        <p:nvPicPr>
          <p:cNvPr id="290" name="Picture Placeholder 289" descr="person with loud speaker icon">
            <a:extLst>
              <a:ext uri="{FF2B5EF4-FFF2-40B4-BE49-F238E27FC236}">
                <a16:creationId xmlns=""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 xmlns:a16="http://schemas.microsoft.com/office/drawing/2014/main" id="{BCE9DA14-62AB-A857-6387-1F5D330B3F36}"/>
              </a:ext>
            </a:extLst>
          </p:cNvPr>
          <p:cNvSpPr>
            <a:spLocks noGrp="1"/>
          </p:cNvSpPr>
          <p:nvPr>
            <p:ph type="body" sz="quarter" idx="19"/>
          </p:nvPr>
        </p:nvSpPr>
        <p:spPr/>
        <p:txBody>
          <a:bodyPr/>
          <a:lstStyle/>
          <a:p>
            <a:pPr lvl="0"/>
            <a:r>
              <a:rPr lang="en-US" dirty="0"/>
              <a:t>Front-END Design</a:t>
            </a:r>
          </a:p>
        </p:txBody>
      </p:sp>
      <p:sp>
        <p:nvSpPr>
          <p:cNvPr id="21" name="Text Placeholder 20">
            <a:extLst>
              <a:ext uri="{FF2B5EF4-FFF2-40B4-BE49-F238E27FC236}">
                <a16:creationId xmlns="" xmlns:a16="http://schemas.microsoft.com/office/drawing/2014/main" id="{A28A203B-0CF0-2AB0-5F54-07C8E3003918}"/>
              </a:ext>
            </a:extLst>
          </p:cNvPr>
          <p:cNvSpPr>
            <a:spLocks noGrp="1"/>
          </p:cNvSpPr>
          <p:nvPr>
            <p:ph type="body" sz="quarter" idx="13"/>
          </p:nvPr>
        </p:nvSpPr>
        <p:spPr/>
        <p:txBody>
          <a:bodyPr/>
          <a:lstStyle/>
          <a:p>
            <a:r>
              <a:rPr lang="en-US" dirty="0"/>
              <a:t>My </a:t>
            </a:r>
            <a:r>
              <a:rPr lang="en-US" dirty="0" err="1"/>
              <a:t>sql</a:t>
            </a:r>
            <a:endParaRPr lang="en-US" dirty="0"/>
          </a:p>
          <a:p>
            <a:endParaRPr lang="en-US" dirty="0"/>
          </a:p>
        </p:txBody>
      </p:sp>
      <p:pic>
        <p:nvPicPr>
          <p:cNvPr id="288" name="Picture Placeholder 287" descr="blueprint icon">
            <a:extLst>
              <a:ext uri="{FF2B5EF4-FFF2-40B4-BE49-F238E27FC236}">
                <a16:creationId xmlns=""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 xmlns:a16="http://schemas.microsoft.com/office/drawing/2014/main" id="{710CB940-D45B-59F1-06E5-9CC94100EF05}"/>
              </a:ext>
            </a:extLst>
          </p:cNvPr>
          <p:cNvSpPr>
            <a:spLocks noGrp="1"/>
          </p:cNvSpPr>
          <p:nvPr>
            <p:ph type="body" sz="quarter" idx="20"/>
          </p:nvPr>
        </p:nvSpPr>
        <p:spPr/>
        <p:txBody>
          <a:bodyPr/>
          <a:lstStyle/>
          <a:p>
            <a:pPr lvl="0"/>
            <a:r>
              <a:rPr lang="en-US" dirty="0"/>
              <a:t>Data Storage</a:t>
            </a:r>
          </a:p>
        </p:txBody>
      </p:sp>
      <p:sp>
        <p:nvSpPr>
          <p:cNvPr id="22" name="Text Placeholder 21">
            <a:extLst>
              <a:ext uri="{FF2B5EF4-FFF2-40B4-BE49-F238E27FC236}">
                <a16:creationId xmlns="" xmlns:a16="http://schemas.microsoft.com/office/drawing/2014/main" id="{05BC0115-F702-2E0A-61A4-4A6CE33FD775}"/>
              </a:ext>
            </a:extLst>
          </p:cNvPr>
          <p:cNvSpPr>
            <a:spLocks noGrp="1"/>
          </p:cNvSpPr>
          <p:nvPr>
            <p:ph type="body" sz="quarter" idx="15"/>
          </p:nvPr>
        </p:nvSpPr>
        <p:spPr/>
        <p:txBody>
          <a:bodyPr/>
          <a:lstStyle/>
          <a:p>
            <a:r>
              <a:rPr lang="en-US" dirty="0" err="1"/>
              <a:t>aws</a:t>
            </a:r>
            <a:endParaRPr lang="en-US" dirty="0"/>
          </a:p>
          <a:p>
            <a:endParaRPr lang="en-US" dirty="0"/>
          </a:p>
        </p:txBody>
      </p:sp>
      <p:pic>
        <p:nvPicPr>
          <p:cNvPr id="270" name="Picture Placeholder 269" descr="target icon">
            <a:extLst>
              <a:ext uri="{FF2B5EF4-FFF2-40B4-BE49-F238E27FC236}">
                <a16:creationId xmlns=""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 xmlns:a16="http://schemas.microsoft.com/office/drawing/2014/main" id="{A0DA38E3-68A2-4FF9-022B-BA0DF832B1DB}"/>
              </a:ext>
            </a:extLst>
          </p:cNvPr>
          <p:cNvSpPr>
            <a:spLocks noGrp="1"/>
          </p:cNvSpPr>
          <p:nvPr>
            <p:ph type="body" sz="quarter" idx="21"/>
          </p:nvPr>
        </p:nvSpPr>
        <p:spPr/>
        <p:txBody>
          <a:bodyPr/>
          <a:lstStyle/>
          <a:p>
            <a:pPr lvl="0"/>
            <a:r>
              <a:rPr lang="en-IN" b="0" i="0" dirty="0">
                <a:solidFill>
                  <a:srgbClr val="4D5156"/>
                </a:solidFill>
                <a:effectLst/>
                <a:latin typeface="Roboto" panose="02000000000000000000" pitchFamily="2" charset="0"/>
              </a:rPr>
              <a:t>Development and testing</a:t>
            </a:r>
            <a:endParaRPr lang="en-US" dirty="0"/>
          </a:p>
        </p:txBody>
      </p:sp>
      <p:sp>
        <p:nvSpPr>
          <p:cNvPr id="23" name="Text Placeholder 22">
            <a:extLst>
              <a:ext uri="{FF2B5EF4-FFF2-40B4-BE49-F238E27FC236}">
                <a16:creationId xmlns="" xmlns:a16="http://schemas.microsoft.com/office/drawing/2014/main" id="{9D48D07F-2D5B-F0D5-4005-197607C4F197}"/>
              </a:ext>
            </a:extLst>
          </p:cNvPr>
          <p:cNvSpPr>
            <a:spLocks noGrp="1"/>
          </p:cNvSpPr>
          <p:nvPr>
            <p:ph type="body" sz="quarter" idx="17"/>
          </p:nvPr>
        </p:nvSpPr>
        <p:spPr/>
        <p:txBody>
          <a:bodyPr/>
          <a:lstStyle/>
          <a:p>
            <a:r>
              <a:rPr lang="en-US" dirty="0" err="1"/>
              <a:t>jira</a:t>
            </a:r>
            <a:endParaRPr lang="en-US" dirty="0"/>
          </a:p>
          <a:p>
            <a:endParaRPr lang="en-US" dirty="0"/>
          </a:p>
        </p:txBody>
      </p:sp>
      <p:pic>
        <p:nvPicPr>
          <p:cNvPr id="268" name="Picture Placeholder 267" descr="rocket icon">
            <a:extLst>
              <a:ext uri="{FF2B5EF4-FFF2-40B4-BE49-F238E27FC236}">
                <a16:creationId xmlns=""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 xmlns:a16="http://schemas.microsoft.com/office/drawing/2014/main" id="{B72BD1AE-7290-BA6E-18FB-8181C0D13E7C}"/>
              </a:ext>
            </a:extLst>
          </p:cNvPr>
          <p:cNvSpPr>
            <a:spLocks noGrp="1"/>
          </p:cNvSpPr>
          <p:nvPr>
            <p:ph type="body" sz="quarter" idx="22"/>
          </p:nvPr>
        </p:nvSpPr>
        <p:spPr/>
        <p:txBody>
          <a:bodyPr/>
          <a:lstStyle/>
          <a:p>
            <a:pPr lvl="0"/>
            <a:r>
              <a:rPr lang="en-US" dirty="0"/>
              <a:t>Project </a:t>
            </a:r>
            <a:r>
              <a:rPr lang="en-US" dirty="0" smtClean="0"/>
              <a:t>Management</a:t>
            </a:r>
            <a:endParaRPr lang="en-US" dirty="0"/>
          </a:p>
        </p:txBody>
      </p:sp>
    </p:spTree>
    <p:extLst>
      <p:ext uri="{BB962C8B-B14F-4D97-AF65-F5344CB8AC3E}">
        <p14:creationId xmlns:p14="http://schemas.microsoft.com/office/powerpoint/2010/main" val="160049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5" y="494135"/>
            <a:ext cx="11135061" cy="768096"/>
          </a:xfrm>
        </p:spPr>
        <p:txBody>
          <a:bodyPr/>
          <a:lstStyle/>
          <a:p>
            <a:r>
              <a:rPr lang="en-US" dirty="0" smtClean="0"/>
              <a:t>Advantages</a:t>
            </a:r>
            <a:endParaRPr lang="en-IN" dirty="0"/>
          </a:p>
        </p:txBody>
      </p:sp>
      <p:sp>
        <p:nvSpPr>
          <p:cNvPr id="3" name="Content Placeholder 2"/>
          <p:cNvSpPr>
            <a:spLocks noGrp="1"/>
          </p:cNvSpPr>
          <p:nvPr>
            <p:ph idx="1"/>
          </p:nvPr>
        </p:nvSpPr>
        <p:spPr>
          <a:xfrm>
            <a:off x="242047" y="1550894"/>
            <a:ext cx="12191999" cy="3227294"/>
          </a:xfrm>
        </p:spPr>
        <p:txBody>
          <a:bodyPr/>
          <a:lstStyle/>
          <a:p>
            <a:pPr marL="342900" indent="-342900">
              <a:buFont typeface="+mj-lt"/>
              <a:buAutoNum type="arabicPeriod"/>
            </a:pPr>
            <a:r>
              <a:rPr lang="en-US" sz="24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To save hectic </a:t>
            </a:r>
            <a:r>
              <a:rPr lang="en-US" sz="2400" dirty="0" smtClean="0">
                <a:solidFill>
                  <a:srgbClr val="002060"/>
                </a:solidFill>
                <a:latin typeface="Times New Roman" panose="02020603050405020304" pitchFamily="18" charset="0"/>
                <a:ea typeface="Times New Roman" panose="02020603050405020304" pitchFamily="18" charset="0"/>
                <a:cs typeface="Mangal" panose="02040503050203030202" pitchFamily="18" charset="0"/>
              </a:rPr>
              <a:t>situation for </a:t>
            </a:r>
            <a:r>
              <a:rPr lang="en-US" sz="24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vehicle owner in searching trusted driver</a:t>
            </a:r>
            <a:r>
              <a:rPr lang="en-US" sz="2400" dirty="0" smtClean="0">
                <a:solidFill>
                  <a:srgbClr val="002060"/>
                </a:solidFill>
                <a:latin typeface="Times New Roman" panose="02020603050405020304" pitchFamily="18" charset="0"/>
                <a:ea typeface="Times New Roman" panose="02020603050405020304" pitchFamily="18" charset="0"/>
                <a:cs typeface="Mangal" panose="02040503050203030202" pitchFamily="18" charset="0"/>
              </a:rPr>
              <a:t>.</a:t>
            </a:r>
          </a:p>
          <a:p>
            <a:pPr marL="342900" indent="-342900">
              <a:buFont typeface="+mj-lt"/>
              <a:buAutoNum type="arabicPeriod"/>
            </a:pPr>
            <a:r>
              <a:rPr lang="en-US" sz="2400" dirty="0" smtClean="0">
                <a:solidFill>
                  <a:srgbClr val="002060"/>
                </a:solidFill>
                <a:latin typeface="Times New Roman" panose="02020603050405020304" pitchFamily="18" charset="0"/>
                <a:ea typeface="Times New Roman" panose="02020603050405020304" pitchFamily="18" charset="0"/>
                <a:cs typeface="Mangal" panose="02040503050203030202" pitchFamily="18" charset="0"/>
              </a:rPr>
              <a:t>Choice felxibility to customer over variety of vehicles as well as drivers in single platform.</a:t>
            </a:r>
          </a:p>
          <a:p>
            <a:r>
              <a:rPr lang="en-US" sz="2400" dirty="0" smtClean="0">
                <a:solidFill>
                  <a:srgbClr val="002060"/>
                </a:solidFill>
                <a:latin typeface="Times New Roman" panose="02020603050405020304" pitchFamily="18" charset="0"/>
                <a:cs typeface="Arial" panose="020B0604020202020204" pitchFamily="34" charset="0"/>
              </a:rPr>
              <a:t>3. People will reach their destination  on time with comfort zone. </a:t>
            </a:r>
            <a:r>
              <a:rPr lang="en-US" sz="2400" dirty="0" smtClean="0">
                <a:latin typeface="Arial" panose="020B0604020202020204" pitchFamily="34" charset="0"/>
                <a:cs typeface="Arial" panose="020B0604020202020204" pitchFamily="34" charset="0"/>
              </a:rPr>
              <a:t> </a:t>
            </a:r>
          </a:p>
          <a:p>
            <a:r>
              <a:rPr lang="en-US" sz="2400" dirty="0" smtClean="0">
                <a:solidFill>
                  <a:srgbClr val="002060"/>
                </a:solidFill>
                <a:latin typeface="Times New Roman" panose="02020603050405020304" pitchFamily="18" charset="0"/>
                <a:ea typeface="Times New Roman" panose="02020603050405020304" pitchFamily="18" charset="0"/>
                <a:cs typeface="Mangal" panose="02040503050203030202" pitchFamily="18" charset="0"/>
              </a:rPr>
              <a:t>4.To </a:t>
            </a:r>
            <a:r>
              <a:rPr lang="en-US" sz="24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generate passive income for the people who have mobility assets</a:t>
            </a:r>
            <a:endParaRPr lang="en-US" sz="2400" dirty="0" smtClean="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mj-lt"/>
              <a:buAutoNum type="arabicPeriod"/>
            </a:pPr>
            <a:endParaRPr lang="en-US" sz="2400" dirty="0" smtClean="0">
              <a:solidFill>
                <a:srgbClr val="002060"/>
              </a:solidFill>
              <a:latin typeface="Times New Roman" panose="02020603050405020304" pitchFamily="18" charset="0"/>
              <a:ea typeface="Times New Roman" panose="02020603050405020304" pitchFamily="18" charset="0"/>
              <a:cs typeface="Mangal" panose="02040503050203030202" pitchFamily="18" charset="0"/>
            </a:endParaRPr>
          </a:p>
          <a:p>
            <a:pPr marL="342900" indent="-342900">
              <a:buFont typeface="+mj-lt"/>
              <a:buAutoNum type="arabicPeriod"/>
            </a:pPr>
            <a:endParaRPr lang="en-IN" sz="2400" dirty="0">
              <a:solidFill>
                <a:srgbClr val="002060"/>
              </a:solidFill>
              <a:latin typeface="Calibri" panose="020F0502020204030204" pitchFamily="34" charset="0"/>
              <a:ea typeface="Times New Roman" panose="02020603050405020304" pitchFamily="18" charset="0"/>
              <a:cs typeface="Mangal" panose="02040503050203030202" pitchFamily="18" charset="0"/>
            </a:endParaRPr>
          </a:p>
          <a:p>
            <a:pPr marL="342900" indent="-342900">
              <a:buFont typeface="+mj-lt"/>
              <a:buAutoNum type="arabicPeriod"/>
            </a:pPr>
            <a:endParaRPr lang="en-IN" dirty="0"/>
          </a:p>
        </p:txBody>
      </p:sp>
      <p:sp>
        <p:nvSpPr>
          <p:cNvPr id="4" name="Slide Number Placeholder 3"/>
          <p:cNvSpPr>
            <a:spLocks noGrp="1"/>
          </p:cNvSpPr>
          <p:nvPr>
            <p:ph type="sldNum" sz="quarter" idx="12"/>
          </p:nvPr>
        </p:nvSpPr>
        <p:spPr/>
        <p:txBody>
          <a:bodyPr/>
          <a:lstStyle/>
          <a:p>
            <a:fld id="{48F63A3B-78C7-47BE-AE5E-E10140E04643}" type="slidenum">
              <a:rPr lang="en-US" smtClean="0"/>
              <a:t>22</a:t>
            </a:fld>
            <a:endParaRPr lang="en-US" dirty="0"/>
          </a:p>
        </p:txBody>
      </p:sp>
      <p:sp>
        <p:nvSpPr>
          <p:cNvPr id="5" name="Footer Placeholder 4"/>
          <p:cNvSpPr>
            <a:spLocks noGrp="1"/>
          </p:cNvSpPr>
          <p:nvPr>
            <p:ph type="ftr" sz="quarter" idx="13"/>
          </p:nvPr>
        </p:nvSpPr>
        <p:spPr>
          <a:xfrm>
            <a:off x="-5836024" y="457200"/>
            <a:ext cx="4915886" cy="274320"/>
          </a:xfrm>
        </p:spPr>
        <p:txBody>
          <a:bodyPr/>
          <a:lstStyle/>
          <a:p>
            <a:endParaRPr lang="en-US" dirty="0"/>
          </a:p>
        </p:txBody>
      </p:sp>
    </p:spTree>
    <p:extLst>
      <p:ext uri="{BB962C8B-B14F-4D97-AF65-F5344CB8AC3E}">
        <p14:creationId xmlns:p14="http://schemas.microsoft.com/office/powerpoint/2010/main" val="220304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1818" y="347472"/>
            <a:ext cx="6766560" cy="768096"/>
          </a:xfrm>
        </p:spPr>
        <p:txBody>
          <a:bodyPr/>
          <a:lstStyle/>
          <a:p>
            <a:r>
              <a:rPr lang="en-US" dirty="0" smtClean="0"/>
              <a:t>Future scope</a:t>
            </a:r>
            <a:endParaRPr lang="en-IN" dirty="0"/>
          </a:p>
        </p:txBody>
      </p:sp>
      <p:sp>
        <p:nvSpPr>
          <p:cNvPr id="3" name="Content Placeholder 2"/>
          <p:cNvSpPr>
            <a:spLocks noGrp="1"/>
          </p:cNvSpPr>
          <p:nvPr>
            <p:ph idx="1"/>
          </p:nvPr>
        </p:nvSpPr>
        <p:spPr>
          <a:xfrm>
            <a:off x="331694" y="1219200"/>
            <a:ext cx="8812305" cy="3897675"/>
          </a:xfrm>
        </p:spPr>
        <p:txBody>
          <a:bodyPr/>
          <a:lstStyle/>
          <a:p>
            <a:pPr marL="342900"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Mangal" panose="02040503050203030202" pitchFamily="18" charset="0"/>
              </a:rPr>
              <a:t>The pricing will be shown in future scope i.e. salary of the drivers, earnings of the vehicle owners, charges for the customers based on duration and distance and location.</a:t>
            </a:r>
          </a:p>
          <a:p>
            <a:endParaRPr lang="en-US" sz="2400" dirty="0">
              <a:latin typeface="Times New Roman" panose="02020603050405020304" pitchFamily="18" charset="0"/>
              <a:ea typeface="Times New Roman" panose="02020603050405020304" pitchFamily="18" charset="0"/>
              <a:cs typeface="Mangal" panose="02040503050203030202" pitchFamily="18" charset="0"/>
            </a:endParaRPr>
          </a:p>
          <a:p>
            <a:pPr marL="342900"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Mangal" panose="02040503050203030202" pitchFamily="18" charset="0"/>
              </a:rPr>
              <a:t>The real time organization running on such ideology can make use of this web application. </a:t>
            </a:r>
          </a:p>
          <a:p>
            <a:pPr marL="342900" indent="-342900">
              <a:buFont typeface="Arial" panose="020B0604020202020204" pitchFamily="34" charset="0"/>
              <a:buChar char="•"/>
            </a:pPr>
            <a:endParaRPr lang="en-US" sz="2400" dirty="0">
              <a:latin typeface="Times New Roman" panose="02020603050405020304" pitchFamily="18" charset="0"/>
              <a:ea typeface="Times New Roman" panose="02020603050405020304" pitchFamily="18" charset="0"/>
              <a:cs typeface="Mangal" panose="02040503050203030202" pitchFamily="18" charset="0"/>
            </a:endParaRPr>
          </a:p>
          <a:p>
            <a:pPr marL="342900"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Mangal" panose="02040503050203030202" pitchFamily="18" charset="0"/>
              </a:rPr>
              <a:t>It may help Collecting perfect management in details. It will help a person to know the management of passed year </a:t>
            </a:r>
            <a:r>
              <a:rPr lang="en-US" sz="2400" dirty="0" smtClean="0">
                <a:latin typeface="Times New Roman" panose="02020603050405020304" pitchFamily="18" charset="0"/>
                <a:ea typeface="Times New Roman" panose="02020603050405020304" pitchFamily="18" charset="0"/>
                <a:cs typeface="Mangal" panose="02040503050203030202" pitchFamily="18" charset="0"/>
              </a:rPr>
              <a:t>perfectly.</a:t>
            </a:r>
          </a:p>
          <a:p>
            <a:pPr marL="342900" indent="-342900">
              <a:buFont typeface="Arial" panose="020B0604020202020204" pitchFamily="34" charset="0"/>
              <a:buChar char="•"/>
            </a:pPr>
            <a:endParaRPr lang="en-US" sz="2400" dirty="0">
              <a:latin typeface="Times New Roman" panose="02020603050405020304" pitchFamily="18" charset="0"/>
              <a:ea typeface="Times New Roman" panose="02020603050405020304" pitchFamily="18" charset="0"/>
              <a:cs typeface="Mangal" panose="02040503050203030202"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ea typeface="Times New Roman" panose="02020603050405020304" pitchFamily="18" charset="0"/>
                <a:cs typeface="Mangal" panose="02040503050203030202" pitchFamily="18" charset="0"/>
              </a:rPr>
              <a:t>The bookings of vehicles and drivers can be taken in future module.</a:t>
            </a:r>
            <a:endParaRPr lang="en-US" sz="2400" dirty="0">
              <a:latin typeface="Times New Roman" panose="02020603050405020304" pitchFamily="18" charset="0"/>
              <a:ea typeface="Times New Roman" panose="02020603050405020304" pitchFamily="18" charset="0"/>
              <a:cs typeface="Mangal" panose="02040503050203030202" pitchFamily="18" charset="0"/>
            </a:endParaRPr>
          </a:p>
          <a:p>
            <a:pPr marL="342900" indent="-342900">
              <a:buFont typeface="Arial" panose="020B0604020202020204" pitchFamily="34" charset="0"/>
              <a:buChar char="•"/>
            </a:pPr>
            <a:endParaRPr lang="en-US" sz="1600" dirty="0">
              <a:latin typeface="Times New Roman" panose="02020603050405020304" pitchFamily="18" charset="0"/>
              <a:ea typeface="Times New Roman" panose="02020603050405020304" pitchFamily="18" charset="0"/>
              <a:cs typeface="Mangal" panose="02040503050203030202" pitchFamily="18" charset="0"/>
            </a:endParaRPr>
          </a:p>
          <a:p>
            <a:endParaRPr lang="en-IN" dirty="0"/>
          </a:p>
        </p:txBody>
      </p:sp>
      <p:sp>
        <p:nvSpPr>
          <p:cNvPr id="4" name="Slide Number Placeholder 3"/>
          <p:cNvSpPr>
            <a:spLocks noGrp="1"/>
          </p:cNvSpPr>
          <p:nvPr>
            <p:ph type="sldNum" sz="quarter" idx="12"/>
          </p:nvPr>
        </p:nvSpPr>
        <p:spPr/>
        <p:txBody>
          <a:bodyPr/>
          <a:lstStyle/>
          <a:p>
            <a:fld id="{48F63A3B-78C7-47BE-AE5E-E10140E04643}" type="slidenum">
              <a:rPr lang="en-US" smtClean="0"/>
              <a:t>23</a:t>
            </a:fld>
            <a:endParaRPr lang="en-US" dirty="0"/>
          </a:p>
        </p:txBody>
      </p:sp>
      <p:sp>
        <p:nvSpPr>
          <p:cNvPr id="5" name="Footer Placeholder 4"/>
          <p:cNvSpPr>
            <a:spLocks noGrp="1"/>
          </p:cNvSpPr>
          <p:nvPr>
            <p:ph type="ftr" sz="quarter" idx="13"/>
          </p:nvPr>
        </p:nvSpPr>
        <p:spPr/>
        <p:txBody>
          <a:bodyPr/>
          <a:lstStyle/>
          <a:p>
            <a:r>
              <a:rPr lang="en-US" smtClean="0"/>
              <a:t>Presentation title</a:t>
            </a:r>
            <a:endParaRPr lang="en-US" dirty="0"/>
          </a:p>
        </p:txBody>
      </p:sp>
    </p:spTree>
    <p:extLst>
      <p:ext uri="{BB962C8B-B14F-4D97-AF65-F5344CB8AC3E}">
        <p14:creationId xmlns:p14="http://schemas.microsoft.com/office/powerpoint/2010/main" val="328269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760" y="467240"/>
            <a:ext cx="6766560" cy="768096"/>
          </a:xfrm>
        </p:spPr>
        <p:txBody>
          <a:bodyPr/>
          <a:lstStyle/>
          <a:p>
            <a:r>
              <a:rPr lang="en-US" dirty="0" smtClean="0"/>
              <a:t>summary</a:t>
            </a:r>
            <a:endParaRPr lang="en-IN" dirty="0"/>
          </a:p>
        </p:txBody>
      </p:sp>
      <p:sp>
        <p:nvSpPr>
          <p:cNvPr id="3" name="Content Placeholder 2"/>
          <p:cNvSpPr>
            <a:spLocks noGrp="1"/>
          </p:cNvSpPr>
          <p:nvPr>
            <p:ph idx="1"/>
          </p:nvPr>
        </p:nvSpPr>
        <p:spPr>
          <a:xfrm>
            <a:off x="770965" y="1308847"/>
            <a:ext cx="10901082" cy="4229369"/>
          </a:xfrm>
        </p:spPr>
        <p:txBody>
          <a:bodyPr/>
          <a:lstStyle/>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In this era, people have less time and more work that force them to travel different places to work, business meeting and tourism. The public vehicle is not the best option. Public vehicles are crowded, generally not running on time e.g. trains, buses etc. The main problem that people face nowadays is to reach their destination on time with comfort. </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panose="020B0604020202020204" pitchFamily="34" charset="0"/>
                <a:cs typeface="Arial" panose="020B0604020202020204" pitchFamily="34" charset="0"/>
              </a:rPr>
              <a:t>RideEzy</a:t>
            </a:r>
            <a:r>
              <a:rPr lang="en-US" sz="1800" dirty="0">
                <a:latin typeface="Arial" panose="020B0604020202020204" pitchFamily="34" charset="0"/>
                <a:cs typeface="Arial" panose="020B0604020202020204" pitchFamily="34" charset="0"/>
              </a:rPr>
              <a:t> comes up with a solution to all these problems. People can choose a vehicle for trip, marriage, business meeting, office to home, home to office, and home to a market whenever they want.</a:t>
            </a:r>
            <a:endParaRPr lang="en-US"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2060"/>
                </a:solidFill>
                <a:latin typeface="Arial" panose="020B0604020202020204" pitchFamily="34" charset="0"/>
                <a:cs typeface="Arial" panose="020B0604020202020204" pitchFamily="34" charset="0"/>
              </a:rPr>
              <a:t>Consumers these days are looking for ways to travel in affordable ways and it seems like the future of ride-hailing services is bright. However, there are many factors that an organization has to consider, for instance security of the users, market challenges, localization, and user-driver supply-demand.</a:t>
            </a:r>
          </a:p>
          <a:p>
            <a:endParaRPr lang="en-IN" dirty="0"/>
          </a:p>
        </p:txBody>
      </p:sp>
      <p:sp>
        <p:nvSpPr>
          <p:cNvPr id="4" name="Slide Number Placeholder 3"/>
          <p:cNvSpPr>
            <a:spLocks noGrp="1"/>
          </p:cNvSpPr>
          <p:nvPr>
            <p:ph type="sldNum" sz="quarter" idx="12"/>
          </p:nvPr>
        </p:nvSpPr>
        <p:spPr/>
        <p:txBody>
          <a:bodyPr/>
          <a:lstStyle/>
          <a:p>
            <a:fld id="{48F63A3B-78C7-47BE-AE5E-E10140E04643}" type="slidenum">
              <a:rPr lang="en-US" smtClean="0"/>
              <a:t>24</a:t>
            </a:fld>
            <a:endParaRPr lang="en-US" dirty="0"/>
          </a:p>
        </p:txBody>
      </p:sp>
      <p:sp>
        <p:nvSpPr>
          <p:cNvPr id="5" name="Footer Placeholder 4"/>
          <p:cNvSpPr>
            <a:spLocks noGrp="1"/>
          </p:cNvSpPr>
          <p:nvPr>
            <p:ph type="ftr" sz="quarter" idx="13"/>
          </p:nvPr>
        </p:nvSpPr>
        <p:spPr/>
        <p:txBody>
          <a:bodyPr/>
          <a:lstStyle/>
          <a:p>
            <a:r>
              <a:rPr lang="en-US" smtClean="0"/>
              <a:t>Presentation title</a:t>
            </a:r>
            <a:endParaRPr lang="en-US" dirty="0"/>
          </a:p>
        </p:txBody>
      </p:sp>
    </p:spTree>
    <p:extLst>
      <p:ext uri="{BB962C8B-B14F-4D97-AF65-F5344CB8AC3E}">
        <p14:creationId xmlns:p14="http://schemas.microsoft.com/office/powerpoint/2010/main" val="363426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022" y="731520"/>
            <a:ext cx="9894346" cy="768096"/>
          </a:xfrm>
        </p:spPr>
        <p:txBody>
          <a:bodyPr/>
          <a:lstStyle/>
          <a:p>
            <a:r>
              <a:rPr lang="en-US" dirty="0" err="1" smtClean="0"/>
              <a:t>refrences</a:t>
            </a:r>
            <a:endParaRPr lang="en-IN" dirty="0"/>
          </a:p>
        </p:txBody>
      </p:sp>
      <p:sp>
        <p:nvSpPr>
          <p:cNvPr id="3" name="Content Placeholder 2"/>
          <p:cNvSpPr>
            <a:spLocks noGrp="1"/>
          </p:cNvSpPr>
          <p:nvPr>
            <p:ph idx="1"/>
          </p:nvPr>
        </p:nvSpPr>
        <p:spPr>
          <a:xfrm>
            <a:off x="717177" y="2017059"/>
            <a:ext cx="10416988" cy="3521157"/>
          </a:xfrm>
        </p:spPr>
        <p:txBody>
          <a:bodyPr/>
          <a:lstStyle/>
          <a:p>
            <a:pPr marL="457200" indent="-457200">
              <a:buFont typeface="+mj-lt"/>
              <a:buAutoNum type="arabicPeriod"/>
            </a:pPr>
            <a:r>
              <a:rPr lang="en-IN" sz="2400" dirty="0"/>
              <a:t> </a:t>
            </a:r>
            <a:r>
              <a:rPr lang="en-IN" sz="2400" dirty="0" err="1"/>
              <a:t>Mr.</a:t>
            </a:r>
            <a:r>
              <a:rPr lang="en-IN" sz="2400" dirty="0"/>
              <a:t> Saleel Bagde for </a:t>
            </a:r>
            <a:r>
              <a:rPr lang="en-IN" sz="2400" dirty="0" smtClean="0"/>
              <a:t>Database.</a:t>
            </a:r>
          </a:p>
          <a:p>
            <a:pPr marL="457200" indent="-457200">
              <a:buFont typeface="+mj-lt"/>
              <a:buAutoNum type="arabicPeriod"/>
            </a:pPr>
            <a:r>
              <a:rPr lang="en-IN" sz="2400" dirty="0" smtClean="0"/>
              <a:t> </a:t>
            </a:r>
            <a:r>
              <a:rPr lang="en-IN" sz="2400" dirty="0" err="1" smtClean="0"/>
              <a:t>Ms.</a:t>
            </a:r>
            <a:r>
              <a:rPr lang="en-IN" sz="2400" dirty="0" smtClean="0"/>
              <a:t> </a:t>
            </a:r>
            <a:r>
              <a:rPr lang="en-IN" sz="2400" dirty="0"/>
              <a:t>Harshita </a:t>
            </a:r>
            <a:r>
              <a:rPr lang="en-IN" sz="2400" dirty="0" smtClean="0"/>
              <a:t>Maheshwari </a:t>
            </a:r>
            <a:r>
              <a:rPr lang="en-IN" sz="2400" dirty="0"/>
              <a:t>for HTML JS &amp; CSS also she </a:t>
            </a:r>
            <a:r>
              <a:rPr lang="en-IN" sz="2400" dirty="0" smtClean="0"/>
              <a:t>is </a:t>
            </a:r>
            <a:r>
              <a:rPr lang="en-IN" sz="2400" dirty="0"/>
              <a:t>our project guide</a:t>
            </a:r>
            <a:r>
              <a:rPr lang="en-IN" sz="2400" dirty="0" smtClean="0"/>
              <a:t>.</a:t>
            </a:r>
          </a:p>
          <a:p>
            <a:pPr marL="457200" indent="-457200">
              <a:buFont typeface="+mj-lt"/>
              <a:buAutoNum type="arabicPeriod"/>
            </a:pPr>
            <a:r>
              <a:rPr lang="en-IN" sz="2400" dirty="0" err="1" smtClean="0"/>
              <a:t>Youtube</a:t>
            </a:r>
            <a:r>
              <a:rPr lang="en-IN" sz="2400" dirty="0" smtClean="0"/>
              <a:t>: Learn Code With </a:t>
            </a:r>
            <a:r>
              <a:rPr lang="en-IN" sz="2400" dirty="0" err="1" smtClean="0"/>
              <a:t>Durgesh</a:t>
            </a:r>
            <a:r>
              <a:rPr lang="en-IN" sz="2400" dirty="0" smtClean="0"/>
              <a:t> Channel</a:t>
            </a:r>
          </a:p>
          <a:p>
            <a:pPr marL="457200" indent="-457200">
              <a:buFont typeface="+mj-lt"/>
              <a:buAutoNum type="arabicPeriod"/>
            </a:pPr>
            <a:endParaRPr lang="en-US" sz="2400" dirty="0"/>
          </a:p>
          <a:p>
            <a:pPr marL="457200" indent="-457200">
              <a:buFont typeface="+mj-lt"/>
              <a:buAutoNum type="arabicPeriod"/>
            </a:pPr>
            <a:endParaRPr lang="en-US" sz="2400" dirty="0" smtClean="0"/>
          </a:p>
          <a:p>
            <a:r>
              <a:rPr lang="en-US" sz="2400" dirty="0"/>
              <a:t>A special thanks to Infoway Management who arranged extra lab time for us.</a:t>
            </a:r>
            <a:endParaRPr lang="en-IN" sz="2400" dirty="0"/>
          </a:p>
        </p:txBody>
      </p:sp>
      <p:sp>
        <p:nvSpPr>
          <p:cNvPr id="4" name="Slide Number Placeholder 3"/>
          <p:cNvSpPr>
            <a:spLocks noGrp="1"/>
          </p:cNvSpPr>
          <p:nvPr>
            <p:ph type="sldNum" sz="quarter" idx="12"/>
          </p:nvPr>
        </p:nvSpPr>
        <p:spPr/>
        <p:txBody>
          <a:bodyPr/>
          <a:lstStyle/>
          <a:p>
            <a:fld id="{48F63A3B-78C7-47BE-AE5E-E10140E04643}" type="slidenum">
              <a:rPr lang="en-US" smtClean="0"/>
              <a:t>25</a:t>
            </a:fld>
            <a:endParaRPr lang="en-US" dirty="0"/>
          </a:p>
        </p:txBody>
      </p:sp>
      <p:sp>
        <p:nvSpPr>
          <p:cNvPr id="5" name="Footer Placeholder 4"/>
          <p:cNvSpPr>
            <a:spLocks noGrp="1"/>
          </p:cNvSpPr>
          <p:nvPr>
            <p:ph type="ftr" sz="quarter" idx="13"/>
          </p:nvPr>
        </p:nvSpPr>
        <p:spPr>
          <a:xfrm>
            <a:off x="-3367502" y="869576"/>
            <a:ext cx="3200400" cy="274320"/>
          </a:xfrm>
        </p:spPr>
        <p:txBody>
          <a:bodyPr/>
          <a:lstStyle/>
          <a:p>
            <a:endParaRPr lang="en-US" dirty="0"/>
          </a:p>
        </p:txBody>
      </p:sp>
    </p:spTree>
    <p:extLst>
      <p:ext uri="{BB962C8B-B14F-4D97-AF65-F5344CB8AC3E}">
        <p14:creationId xmlns:p14="http://schemas.microsoft.com/office/powerpoint/2010/main" val="225341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0AB426-5B7C-607E-D413-5D2C9495CC0A}"/>
              </a:ext>
            </a:extLst>
          </p:cNvPr>
          <p:cNvSpPr>
            <a:spLocks noGrp="1"/>
          </p:cNvSpPr>
          <p:nvPr>
            <p:ph type="ctrTitle"/>
          </p:nvPr>
        </p:nvSpPr>
        <p:spPr>
          <a:xfrm>
            <a:off x="429934" y="1582031"/>
            <a:ext cx="5502725" cy="915384"/>
          </a:xfrm>
        </p:spPr>
        <p:txBody>
          <a:bodyPr/>
          <a:lstStyle/>
          <a:p>
            <a:r>
              <a:rPr lang="en-US" sz="5000" dirty="0"/>
              <a:t>THANK YOU…!</a:t>
            </a:r>
          </a:p>
        </p:txBody>
      </p:sp>
      <p:sp>
        <p:nvSpPr>
          <p:cNvPr id="9" name="Title 1">
            <a:extLst>
              <a:ext uri="{FF2B5EF4-FFF2-40B4-BE49-F238E27FC236}">
                <a16:creationId xmlns="" xmlns:a16="http://schemas.microsoft.com/office/drawing/2014/main" id="{0D987E63-456A-7DFB-BB15-192E41520890}"/>
              </a:ext>
            </a:extLst>
          </p:cNvPr>
          <p:cNvSpPr txBox="1">
            <a:spLocks/>
          </p:cNvSpPr>
          <p:nvPr/>
        </p:nvSpPr>
        <p:spPr>
          <a:xfrm>
            <a:off x="1369319" y="5497550"/>
            <a:ext cx="5521124" cy="588963"/>
          </a:xfrm>
          <a:prstGeom prst="rect">
            <a:avLst/>
          </a:prstGeom>
        </p:spPr>
        <p:txBody>
          <a:bodyPr vert="horz" lIns="91440" tIns="0" rIns="91440" bIns="45720" rtlCol="0" anchor="ctr">
            <a:noAutofit/>
          </a:bodyPr>
          <a:lstStyle>
            <a:lvl1pPr algn="l"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pPr>
              <a:lnSpc>
                <a:spcPct val="150000"/>
              </a:lnSpc>
            </a:pPr>
            <a:r>
              <a:rPr lang="en-US" sz="1400" b="0" dirty="0"/>
              <a:t>OPPORTUNITIES ARE LIKE Taxi, THERE'S ALWAYS ANOTHER ONE COMING.</a:t>
            </a:r>
          </a:p>
        </p:txBody>
      </p:sp>
      <p:sp>
        <p:nvSpPr>
          <p:cNvPr id="10" name="Text Placeholder 3">
            <a:extLst>
              <a:ext uri="{FF2B5EF4-FFF2-40B4-BE49-F238E27FC236}">
                <a16:creationId xmlns="" xmlns:a16="http://schemas.microsoft.com/office/drawing/2014/main" id="{D9807AAF-BF2D-71CF-1488-0980F645BEA3}"/>
              </a:ext>
            </a:extLst>
          </p:cNvPr>
          <p:cNvSpPr txBox="1">
            <a:spLocks/>
          </p:cNvSpPr>
          <p:nvPr/>
        </p:nvSpPr>
        <p:spPr>
          <a:xfrm>
            <a:off x="4129881" y="6070520"/>
            <a:ext cx="3932238" cy="588963"/>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Richard Branson</a:t>
            </a:r>
          </a:p>
        </p:txBody>
      </p:sp>
      <p:sp>
        <p:nvSpPr>
          <p:cNvPr id="12" name="TextBox 11">
            <a:extLst>
              <a:ext uri="{FF2B5EF4-FFF2-40B4-BE49-F238E27FC236}">
                <a16:creationId xmlns="" xmlns:a16="http://schemas.microsoft.com/office/drawing/2014/main" id="{EA9ED4A1-5055-BA5A-A229-509F960005AD}"/>
              </a:ext>
            </a:extLst>
          </p:cNvPr>
          <p:cNvSpPr txBox="1"/>
          <p:nvPr/>
        </p:nvSpPr>
        <p:spPr>
          <a:xfrm>
            <a:off x="1140719" y="5318824"/>
            <a:ext cx="228600" cy="630942"/>
          </a:xfrm>
          <a:prstGeom prst="rect">
            <a:avLst/>
          </a:prstGeom>
          <a:noFill/>
        </p:spPr>
        <p:txBody>
          <a:bodyPr wrap="square">
            <a:spAutoFit/>
          </a:bodyPr>
          <a:lstStyle/>
          <a:p>
            <a:r>
              <a:rPr lang="en-US" sz="3500" dirty="0"/>
              <a:t>“</a:t>
            </a:r>
            <a:endParaRPr lang="en-IN" sz="3500" dirty="0"/>
          </a:p>
        </p:txBody>
      </p:sp>
      <p:sp>
        <p:nvSpPr>
          <p:cNvPr id="14" name="Text Placeholder 4">
            <a:extLst>
              <a:ext uri="{FF2B5EF4-FFF2-40B4-BE49-F238E27FC236}">
                <a16:creationId xmlns="" xmlns:a16="http://schemas.microsoft.com/office/drawing/2014/main" id="{9BE05D2D-D0D9-A1EE-875B-7946B2237659}"/>
              </a:ext>
            </a:extLst>
          </p:cNvPr>
          <p:cNvSpPr txBox="1">
            <a:spLocks/>
          </p:cNvSpPr>
          <p:nvPr/>
        </p:nvSpPr>
        <p:spPr>
          <a:xfrm>
            <a:off x="3740155" y="5643042"/>
            <a:ext cx="320151" cy="315471"/>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dirty="0"/>
              <a:t>”</a:t>
            </a:r>
          </a:p>
        </p:txBody>
      </p:sp>
      <p:pic>
        <p:nvPicPr>
          <p:cNvPr id="16" name="Picture 15">
            <a:extLst>
              <a:ext uri="{FF2B5EF4-FFF2-40B4-BE49-F238E27FC236}">
                <a16:creationId xmlns="" xmlns:a16="http://schemas.microsoft.com/office/drawing/2014/main" id="{1A0037A2-DA5D-B592-A630-E603D9F755B9}"/>
              </a:ext>
            </a:extLst>
          </p:cNvPr>
          <p:cNvPicPr>
            <a:picLocks noChangeAspect="1"/>
          </p:cNvPicPr>
          <p:nvPr/>
        </p:nvPicPr>
        <p:blipFill>
          <a:blip r:embed="rId2"/>
          <a:stretch>
            <a:fillRect/>
          </a:stretch>
        </p:blipFill>
        <p:spPr>
          <a:xfrm>
            <a:off x="6096000" y="967966"/>
            <a:ext cx="5829700" cy="3689298"/>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40BC6-9DA0-FB4D-8879-DC8B3958C07C}"/>
              </a:ext>
            </a:extLst>
          </p:cNvPr>
          <p:cNvSpPr>
            <a:spLocks noGrp="1"/>
          </p:cNvSpPr>
          <p:nvPr>
            <p:ph type="title"/>
          </p:nvPr>
        </p:nvSpPr>
        <p:spPr>
          <a:xfrm>
            <a:off x="4224528" y="1209040"/>
            <a:ext cx="6766560" cy="768096"/>
          </a:xfrm>
        </p:spPr>
        <p:txBody>
          <a:bodyPr/>
          <a:lstStyle/>
          <a:p>
            <a:r>
              <a:rPr lang="en-US" dirty="0"/>
              <a:t>Introduction</a:t>
            </a:r>
          </a:p>
        </p:txBody>
      </p:sp>
      <p:sp>
        <p:nvSpPr>
          <p:cNvPr id="3" name="Content Placeholder 2">
            <a:extLst>
              <a:ext uri="{FF2B5EF4-FFF2-40B4-BE49-F238E27FC236}">
                <a16:creationId xmlns="" xmlns:a16="http://schemas.microsoft.com/office/drawing/2014/main" id="{1E0B8C4B-3A3C-9FD1-59FB-1666C1F09376}"/>
              </a:ext>
            </a:extLst>
          </p:cNvPr>
          <p:cNvSpPr>
            <a:spLocks noGrp="1"/>
          </p:cNvSpPr>
          <p:nvPr>
            <p:ph idx="1"/>
          </p:nvPr>
        </p:nvSpPr>
        <p:spPr>
          <a:xfrm>
            <a:off x="4178808" y="2550160"/>
            <a:ext cx="6766560" cy="2700528"/>
          </a:xfrm>
        </p:spPr>
        <p:txBody>
          <a:bodyPr/>
          <a:lstStyle/>
          <a:p>
            <a:r>
              <a:rPr lang="en-US" sz="2200" dirty="0"/>
              <a:t>RideEzy is an online platform which deals with every aspect of people need's in travel industry where customer, vehicle owner &amp; drivers can exchange their information in easy way. You can advertise, search &amp; get vehicle to travel, enroll yourself as driver, search or book a driver and keep yourself updated with the latest vehicles and drivers data in the proposed city.</a:t>
            </a:r>
          </a:p>
        </p:txBody>
      </p:sp>
      <p:sp>
        <p:nvSpPr>
          <p:cNvPr id="14" name="Footer Placeholder 13">
            <a:extLst>
              <a:ext uri="{FF2B5EF4-FFF2-40B4-BE49-F238E27FC236}">
                <a16:creationId xmlns="" xmlns:a16="http://schemas.microsoft.com/office/drawing/2014/main" id="{03571BF2-FCCE-E7A0-736D-9168D2BBFF63}"/>
              </a:ext>
            </a:extLst>
          </p:cNvPr>
          <p:cNvSpPr>
            <a:spLocks noGrp="1"/>
          </p:cNvSpPr>
          <p:nvPr>
            <p:ph type="ftr" sz="quarter" idx="11"/>
          </p:nvPr>
        </p:nvSpPr>
        <p:spPr/>
        <p:txBody>
          <a:bodyPr/>
          <a:lstStyle/>
          <a:p>
            <a:r>
              <a:rPr lang="en-US" dirty="0"/>
              <a:t>RideEzy </a:t>
            </a:r>
          </a:p>
        </p:txBody>
      </p:sp>
      <p:sp>
        <p:nvSpPr>
          <p:cNvPr id="15" name="Slide Number Placeholder 14">
            <a:extLst>
              <a:ext uri="{FF2B5EF4-FFF2-40B4-BE49-F238E27FC236}">
                <a16:creationId xmlns=""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212" y="932329"/>
            <a:ext cx="8758876" cy="1156447"/>
          </a:xfrm>
        </p:spPr>
        <p:txBody>
          <a:bodyPr/>
          <a:lstStyle/>
          <a:p>
            <a:r>
              <a:rPr lang="en-US" dirty="0" smtClean="0"/>
              <a:t>Choice of topics</a:t>
            </a:r>
            <a:endParaRPr lang="en-IN" dirty="0"/>
          </a:p>
        </p:txBody>
      </p:sp>
      <p:sp>
        <p:nvSpPr>
          <p:cNvPr id="3" name="Content Placeholder 2"/>
          <p:cNvSpPr>
            <a:spLocks noGrp="1"/>
          </p:cNvSpPr>
          <p:nvPr>
            <p:ph idx="1"/>
          </p:nvPr>
        </p:nvSpPr>
        <p:spPr>
          <a:xfrm>
            <a:off x="672353" y="1936376"/>
            <a:ext cx="10963835" cy="3986904"/>
          </a:xfrm>
        </p:spPr>
        <p:txBody>
          <a:bodyPr/>
          <a:lstStyle/>
          <a:p>
            <a:pPr marL="457200" indent="-457200">
              <a:buFont typeface="+mj-lt"/>
              <a:buAutoNum type="arabicPeriod"/>
            </a:pPr>
            <a:r>
              <a:rPr lang="en-US" sz="2400" dirty="0" smtClean="0"/>
              <a:t>Through this project the customer(users) will be provided with easy search of vehicles and drivers.</a:t>
            </a:r>
          </a:p>
          <a:p>
            <a:pPr marL="457200" indent="-457200">
              <a:buFont typeface="+mj-lt"/>
              <a:buAutoNum type="arabicPeriod"/>
            </a:pPr>
            <a:r>
              <a:rPr lang="en-US" sz="2400" dirty="0" smtClean="0"/>
              <a:t>Easy and Fast.</a:t>
            </a:r>
          </a:p>
          <a:p>
            <a:pPr marL="457200" indent="-457200">
              <a:buFont typeface="+mj-lt"/>
              <a:buAutoNum type="arabicPeriod"/>
            </a:pPr>
            <a:r>
              <a:rPr lang="en-US" sz="2400" dirty="0" smtClean="0"/>
              <a:t>Advertisement of Vehicles and Drivers.</a:t>
            </a:r>
          </a:p>
          <a:p>
            <a:pPr marL="457200" indent="-457200">
              <a:buFont typeface="+mj-lt"/>
              <a:buAutoNum type="arabicPeriod"/>
            </a:pPr>
            <a:r>
              <a:rPr lang="en-US" sz="2400" dirty="0" smtClean="0"/>
              <a:t>Vehicles and Drivers Differentiation.</a:t>
            </a:r>
          </a:p>
          <a:p>
            <a:endParaRPr lang="en-IN" sz="2400"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2855909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55767700-A205-31A7-EB7F-D252C876FDB8}"/>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7" name="Picture 6">
            <a:extLst>
              <a:ext uri="{FF2B5EF4-FFF2-40B4-BE49-F238E27FC236}">
                <a16:creationId xmlns="" xmlns:a16="http://schemas.microsoft.com/office/drawing/2014/main" id="{A69E9699-4D57-8431-4F84-31EB54A2612A}"/>
              </a:ext>
            </a:extLst>
          </p:cNvPr>
          <p:cNvPicPr>
            <a:picLocks noChangeAspect="1"/>
          </p:cNvPicPr>
          <p:nvPr/>
        </p:nvPicPr>
        <p:blipFill>
          <a:blip r:embed="rId2"/>
          <a:stretch>
            <a:fillRect/>
          </a:stretch>
        </p:blipFill>
        <p:spPr>
          <a:xfrm>
            <a:off x="214269" y="1187467"/>
            <a:ext cx="6069799" cy="5501639"/>
          </a:xfrm>
          <a:prstGeom prst="rect">
            <a:avLst/>
          </a:prstGeom>
        </p:spPr>
      </p:pic>
      <p:pic>
        <p:nvPicPr>
          <p:cNvPr id="8" name="Content Placeholder 4">
            <a:extLst>
              <a:ext uri="{FF2B5EF4-FFF2-40B4-BE49-F238E27FC236}">
                <a16:creationId xmlns="" xmlns:a16="http://schemas.microsoft.com/office/drawing/2014/main" id="{5106341C-23EA-E9B6-3C46-119859AB0709}"/>
              </a:ext>
            </a:extLst>
          </p:cNvPr>
          <p:cNvPicPr>
            <a:picLocks noGrp="1" noChangeAspect="1"/>
          </p:cNvPicPr>
          <p:nvPr>
            <p:ph idx="1"/>
          </p:nvPr>
        </p:nvPicPr>
        <p:blipFill>
          <a:blip r:embed="rId3"/>
          <a:stretch>
            <a:fillRect/>
          </a:stretch>
        </p:blipFill>
        <p:spPr>
          <a:xfrm>
            <a:off x="6467060" y="1187467"/>
            <a:ext cx="5510671" cy="5356860"/>
          </a:xfrm>
        </p:spPr>
      </p:pic>
      <p:sp>
        <p:nvSpPr>
          <p:cNvPr id="9" name="Title 1">
            <a:extLst>
              <a:ext uri="{FF2B5EF4-FFF2-40B4-BE49-F238E27FC236}">
                <a16:creationId xmlns="" xmlns:a16="http://schemas.microsoft.com/office/drawing/2014/main" id="{00D2EB26-E0D4-E2C8-468D-8226F79691CF}"/>
              </a:ext>
            </a:extLst>
          </p:cNvPr>
          <p:cNvSpPr>
            <a:spLocks noGrp="1"/>
          </p:cNvSpPr>
          <p:nvPr>
            <p:ph type="title"/>
          </p:nvPr>
        </p:nvSpPr>
        <p:spPr>
          <a:xfrm>
            <a:off x="729205" y="168894"/>
            <a:ext cx="10102072" cy="768096"/>
          </a:xfrm>
        </p:spPr>
        <p:txBody>
          <a:bodyPr/>
          <a:lstStyle/>
          <a:p>
            <a:r>
              <a:rPr lang="en-US" sz="4000" b="1" dirty="0">
                <a:solidFill>
                  <a:schemeClr val="accent6"/>
                </a:solidFill>
                <a:latin typeface="Arial Black" panose="020B0604020202020204" pitchFamily="34" charset="0"/>
                <a:ea typeface="Arial Regular" pitchFamily="34" charset="-122"/>
                <a:cs typeface="Arial Black" panose="020B0604020202020204" pitchFamily="34" charset="0"/>
              </a:rPr>
              <a:t>Growth throughout world</a:t>
            </a:r>
            <a:endParaRPr lang="en-US" sz="40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40894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F18074-4E1B-5830-31A4-58D32E85D843}"/>
              </a:ext>
            </a:extLst>
          </p:cNvPr>
          <p:cNvSpPr>
            <a:spLocks noGrp="1"/>
          </p:cNvSpPr>
          <p:nvPr>
            <p:ph idx="1"/>
          </p:nvPr>
        </p:nvSpPr>
        <p:spPr>
          <a:xfrm>
            <a:off x="215212" y="1112195"/>
            <a:ext cx="5965669" cy="5018063"/>
          </a:xfrm>
        </p:spPr>
        <p:txBody>
          <a:bodyPr/>
          <a:lstStyle/>
          <a:p>
            <a:pPr marL="342900" indent="-342900">
              <a:buFont typeface="Arial" panose="020B0604020202020204" pitchFamily="34" charset="0"/>
              <a:buChar char="•"/>
            </a:pPr>
            <a:r>
              <a:rPr lang="en-US" sz="1800" dirty="0"/>
              <a:t>The main objective of this project is to integrate drivers and </a:t>
            </a:r>
            <a:r>
              <a:rPr lang="en-US" sz="1800" dirty="0" smtClean="0"/>
              <a:t>vehicle owners such </a:t>
            </a:r>
            <a:r>
              <a:rPr lang="en-US" sz="1800" dirty="0"/>
              <a:t>that drivers will get employment as their primary income even if </a:t>
            </a:r>
            <a:r>
              <a:rPr lang="en-US" sz="1800" dirty="0" smtClean="0"/>
              <a:t>they do not have </a:t>
            </a:r>
            <a:r>
              <a:rPr lang="en-US" sz="1800" dirty="0"/>
              <a:t>their own vehicle but having proper </a:t>
            </a:r>
            <a:r>
              <a:rPr lang="en-US" sz="1800" dirty="0" smtClean="0"/>
              <a:t>driving skills</a:t>
            </a:r>
          </a:p>
          <a:p>
            <a:pPr marL="342900" indent="-342900">
              <a:buFont typeface="Arial" panose="020B0604020202020204" pitchFamily="34" charset="0"/>
              <a:buChar char="•"/>
            </a:pPr>
            <a:r>
              <a:rPr lang="en-US" sz="1800" dirty="0"/>
              <a:t>On the other side the person who has commercial vehicles like cars </a:t>
            </a:r>
            <a:r>
              <a:rPr lang="en-US" sz="1800" dirty="0" smtClean="0"/>
              <a:t>can get passive </a:t>
            </a:r>
            <a:r>
              <a:rPr lang="en-US" sz="1800" dirty="0"/>
              <a:t>income while they are not using their vehicle</a:t>
            </a:r>
            <a:r>
              <a:rPr lang="en-US" sz="1800" dirty="0" smtClean="0"/>
              <a:t>.</a:t>
            </a:r>
          </a:p>
          <a:p>
            <a:pPr marL="342900" indent="-342900">
              <a:buFont typeface="Arial" panose="020B0604020202020204" pitchFamily="34" charset="0"/>
              <a:buChar char="•"/>
            </a:pPr>
            <a:r>
              <a:rPr lang="en-US" sz="1800" dirty="0"/>
              <a:t>The people who do not own any such commercial vehicle but if for </a:t>
            </a:r>
            <a:r>
              <a:rPr lang="en-US" sz="1800" dirty="0" smtClean="0"/>
              <a:t>a while they </a:t>
            </a:r>
            <a:r>
              <a:rPr lang="en-US" sz="1800" dirty="0"/>
              <a:t>need one car, for them no need to request some people directly. They can get vehicles on rent along with </a:t>
            </a:r>
            <a:r>
              <a:rPr lang="en-US" sz="1800" dirty="0" smtClean="0"/>
              <a:t>the drivers if needed.</a:t>
            </a:r>
          </a:p>
          <a:p>
            <a:endParaRPr lang="en-US" dirty="0">
              <a:solidFill>
                <a:srgbClr val="282829"/>
              </a:solidFill>
              <a:latin typeface="-apple-system"/>
            </a:endParaRPr>
          </a:p>
        </p:txBody>
      </p:sp>
      <p:sp>
        <p:nvSpPr>
          <p:cNvPr id="6" name="Title 1">
            <a:extLst>
              <a:ext uri="{FF2B5EF4-FFF2-40B4-BE49-F238E27FC236}">
                <a16:creationId xmlns="" xmlns:a16="http://schemas.microsoft.com/office/drawing/2014/main" id="{D6F307DB-2D9C-3264-4F85-103040469249}"/>
              </a:ext>
            </a:extLst>
          </p:cNvPr>
          <p:cNvSpPr txBox="1">
            <a:spLocks/>
          </p:cNvSpPr>
          <p:nvPr/>
        </p:nvSpPr>
        <p:spPr>
          <a:xfrm>
            <a:off x="1432482" y="455708"/>
            <a:ext cx="5693664"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Arial Black" panose="020B0604020202020204" pitchFamily="34" charset="0"/>
                <a:ea typeface="Arial Regular" pitchFamily="34" charset="-122"/>
                <a:cs typeface="Arial Black" panose="020B0604020202020204" pitchFamily="34" charset="0"/>
              </a:rPr>
              <a:t>Purpose</a:t>
            </a:r>
            <a:endParaRPr lang="en-US" dirty="0">
              <a:latin typeface="Arial Black" panose="020B0604020202020204" pitchFamily="34" charset="0"/>
              <a:cs typeface="Arial Black" panose="020B0604020202020204" pitchFamily="34" charset="0"/>
            </a:endParaRPr>
          </a:p>
        </p:txBody>
      </p:sp>
      <p:pic>
        <p:nvPicPr>
          <p:cNvPr id="11" name="Picture 10">
            <a:extLst>
              <a:ext uri="{FF2B5EF4-FFF2-40B4-BE49-F238E27FC236}">
                <a16:creationId xmlns="" xmlns:a16="http://schemas.microsoft.com/office/drawing/2014/main" id="{F4E9887D-0FE9-9552-EF41-ECB54F090B9C}"/>
              </a:ext>
            </a:extLst>
          </p:cNvPr>
          <p:cNvPicPr>
            <a:picLocks noChangeAspect="1"/>
          </p:cNvPicPr>
          <p:nvPr/>
        </p:nvPicPr>
        <p:blipFill>
          <a:blip r:embed="rId2"/>
          <a:stretch>
            <a:fillRect/>
          </a:stretch>
        </p:blipFill>
        <p:spPr>
          <a:xfrm>
            <a:off x="6461263" y="0"/>
            <a:ext cx="5730737" cy="2476715"/>
          </a:xfrm>
          <a:prstGeom prst="rect">
            <a:avLst/>
          </a:prstGeom>
        </p:spPr>
      </p:pic>
    </p:spTree>
    <p:extLst>
      <p:ext uri="{BB962C8B-B14F-4D97-AF65-F5344CB8AC3E}">
        <p14:creationId xmlns:p14="http://schemas.microsoft.com/office/powerpoint/2010/main" val="365007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839" y="717176"/>
            <a:ext cx="7536808" cy="770965"/>
          </a:xfrm>
        </p:spPr>
        <p:txBody>
          <a:bodyPr/>
          <a:lstStyle/>
          <a:p>
            <a:r>
              <a:rPr lang="en-US" dirty="0" smtClean="0"/>
              <a:t>PROPOSED sYSTEM</a:t>
            </a:r>
            <a:endParaRPr lang="en-IN" dirty="0"/>
          </a:p>
        </p:txBody>
      </p:sp>
      <p:sp>
        <p:nvSpPr>
          <p:cNvPr id="3" name="Content Placeholder 2"/>
          <p:cNvSpPr>
            <a:spLocks noGrp="1"/>
          </p:cNvSpPr>
          <p:nvPr>
            <p:ph idx="1"/>
          </p:nvPr>
        </p:nvSpPr>
        <p:spPr>
          <a:xfrm>
            <a:off x="582706" y="1730188"/>
            <a:ext cx="11205882" cy="4162612"/>
          </a:xfrm>
        </p:spPr>
        <p:txBody>
          <a:bodyPr/>
          <a:lstStyle/>
          <a:p>
            <a:r>
              <a:rPr lang="en-US" dirty="0" smtClean="0"/>
              <a:t>AIM:</a:t>
            </a:r>
          </a:p>
          <a:p>
            <a:pPr marL="457200" indent="-457200">
              <a:buAutoNum type="arabicPeriod"/>
            </a:pPr>
            <a:r>
              <a:rPr lang="en-US" sz="1800" dirty="0" smtClean="0"/>
              <a:t>To </a:t>
            </a:r>
            <a:r>
              <a:rPr lang="en-US" sz="1800" dirty="0"/>
              <a:t>bring driver ( who is looking for a driving job ), vehicle owner ( </a:t>
            </a:r>
            <a:r>
              <a:rPr lang="en-US" sz="1800" dirty="0" smtClean="0"/>
              <a:t>who is willing </a:t>
            </a:r>
            <a:r>
              <a:rPr lang="en-US" sz="1800" dirty="0"/>
              <a:t>to generate passive income ) and customer/user ( who need </a:t>
            </a:r>
            <a:r>
              <a:rPr lang="en-US" sz="1800" dirty="0" smtClean="0"/>
              <a:t>vehicles for </a:t>
            </a:r>
            <a:r>
              <a:rPr lang="en-US" sz="1800" dirty="0"/>
              <a:t>a while ) at one centralized platform</a:t>
            </a:r>
            <a:r>
              <a:rPr lang="en-US" sz="1800" dirty="0" smtClean="0"/>
              <a:t>.</a:t>
            </a:r>
          </a:p>
          <a:p>
            <a:pPr marL="342900" indent="-342900">
              <a:buAutoNum type="arabicPeriod"/>
            </a:pPr>
            <a:r>
              <a:rPr lang="en-US" sz="1800" dirty="0" smtClean="0"/>
              <a:t>  To </a:t>
            </a:r>
            <a:r>
              <a:rPr lang="en-US" sz="1800" dirty="0"/>
              <a:t>provide employment for skilled </a:t>
            </a:r>
            <a:r>
              <a:rPr lang="en-US" sz="1800" dirty="0" smtClean="0"/>
              <a:t>drivers.</a:t>
            </a:r>
          </a:p>
          <a:p>
            <a:pPr marL="342900" indent="-342900">
              <a:buAutoNum type="arabicPeriod"/>
            </a:pPr>
            <a:r>
              <a:rPr lang="en-US" sz="1800" dirty="0"/>
              <a:t>To generate passive income for the people who have mobility assets</a:t>
            </a:r>
            <a:r>
              <a:rPr lang="en-US" sz="1800" dirty="0" smtClean="0"/>
              <a:t>.</a:t>
            </a:r>
          </a:p>
          <a:p>
            <a:pPr marL="342900" indent="-342900">
              <a:buAutoNum type="arabicPeriod"/>
            </a:pPr>
            <a:r>
              <a:rPr lang="en-US" sz="1800" dirty="0"/>
              <a:t>To provide special service to the people(customers) i.e. easy mode of travel </a:t>
            </a:r>
            <a:r>
              <a:rPr lang="en-US" sz="1800" dirty="0" smtClean="0"/>
              <a:t>with rent (future scope).</a:t>
            </a:r>
          </a:p>
          <a:p>
            <a:pPr marL="342900" indent="-342900">
              <a:buAutoNum type="arabicPeriod"/>
            </a:pPr>
            <a:r>
              <a:rPr lang="en-US" sz="1800" dirty="0"/>
              <a:t>To save hectic situation for vehicle owner in searching trusted driver.</a:t>
            </a:r>
          </a:p>
          <a:p>
            <a:pPr marL="342900" indent="-342900">
              <a:buAutoNum type="arabicPeriod"/>
            </a:pPr>
            <a:endParaRPr lang="en-US" sz="1800" dirty="0" smtClean="0"/>
          </a:p>
          <a:p>
            <a:pPr marL="342900" indent="-342900">
              <a:buAutoNum type="arabicPeriod"/>
            </a:pPr>
            <a:endParaRPr lang="en-IN" sz="1800" dirty="0"/>
          </a:p>
        </p:txBody>
      </p:sp>
    </p:spTree>
    <p:extLst>
      <p:ext uri="{BB962C8B-B14F-4D97-AF65-F5344CB8AC3E}">
        <p14:creationId xmlns:p14="http://schemas.microsoft.com/office/powerpoint/2010/main" val="404026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744" y="548282"/>
            <a:ext cx="9410431" cy="768096"/>
          </a:xfrm>
        </p:spPr>
        <p:txBody>
          <a:bodyPr/>
          <a:lstStyle/>
          <a:p>
            <a:r>
              <a:rPr lang="en-US" dirty="0" smtClean="0"/>
              <a:t>Proposed system model</a:t>
            </a:r>
            <a:endParaRPr lang="en-IN" dirty="0"/>
          </a:p>
        </p:txBody>
      </p:sp>
      <p:sp>
        <p:nvSpPr>
          <p:cNvPr id="3" name="Content Placeholder 2"/>
          <p:cNvSpPr>
            <a:spLocks noGrp="1"/>
          </p:cNvSpPr>
          <p:nvPr>
            <p:ph idx="1"/>
          </p:nvPr>
        </p:nvSpPr>
        <p:spPr>
          <a:xfrm>
            <a:off x="591671" y="1864658"/>
            <a:ext cx="10667999" cy="4028141"/>
          </a:xfrm>
        </p:spPr>
        <p:txBody>
          <a:bodyPr/>
          <a:lstStyle/>
          <a:p>
            <a:r>
              <a:rPr lang="en-US" dirty="0" smtClean="0"/>
              <a:t>There are four main modules:</a:t>
            </a:r>
          </a:p>
          <a:p>
            <a:r>
              <a:rPr lang="en-US" dirty="0" smtClean="0"/>
              <a:t>  Admin                   Vehicle Owner            Driver                      Customer  </a:t>
            </a:r>
          </a:p>
          <a:p>
            <a:r>
              <a:rPr lang="en-US" dirty="0" smtClean="0"/>
              <a:t>1.Login                    </a:t>
            </a:r>
            <a:r>
              <a:rPr lang="en-US" dirty="0" err="1" smtClean="0"/>
              <a:t>1.Login</a:t>
            </a:r>
            <a:r>
              <a:rPr lang="en-US" dirty="0" smtClean="0"/>
              <a:t>                       </a:t>
            </a:r>
            <a:r>
              <a:rPr lang="en-US" dirty="0" err="1" smtClean="0"/>
              <a:t>1.Login</a:t>
            </a:r>
            <a:r>
              <a:rPr lang="en-US" dirty="0" smtClean="0"/>
              <a:t>                    </a:t>
            </a:r>
            <a:r>
              <a:rPr lang="en-US" dirty="0" err="1" smtClean="0"/>
              <a:t>1.Login</a:t>
            </a:r>
            <a:endParaRPr lang="en-US" dirty="0" smtClean="0"/>
          </a:p>
          <a:p>
            <a:r>
              <a:rPr lang="en-US" dirty="0"/>
              <a:t>2</a:t>
            </a:r>
            <a:r>
              <a:rPr lang="en-US" dirty="0" smtClean="0"/>
              <a:t>.Home                  </a:t>
            </a:r>
            <a:r>
              <a:rPr lang="en-US" dirty="0" err="1"/>
              <a:t>2</a:t>
            </a:r>
            <a:r>
              <a:rPr lang="en-US" dirty="0" err="1" smtClean="0"/>
              <a:t>.Home</a:t>
            </a:r>
            <a:r>
              <a:rPr lang="en-US" dirty="0" smtClean="0"/>
              <a:t>                       </a:t>
            </a:r>
            <a:r>
              <a:rPr lang="en-US" dirty="0" err="1" smtClean="0"/>
              <a:t>2.Home</a:t>
            </a:r>
            <a:r>
              <a:rPr lang="en-US" dirty="0" smtClean="0"/>
              <a:t>                    </a:t>
            </a:r>
            <a:r>
              <a:rPr lang="en-US" dirty="0" err="1" smtClean="0"/>
              <a:t>2.home</a:t>
            </a:r>
            <a:endParaRPr lang="en-US" dirty="0" smtClean="0"/>
          </a:p>
          <a:p>
            <a:r>
              <a:rPr lang="en-US" dirty="0"/>
              <a:t>3</a:t>
            </a:r>
            <a:r>
              <a:rPr lang="en-US" dirty="0" smtClean="0"/>
              <a:t>.Vehicles               3.Vehicle Category    3.Driver Category     3.All Category</a:t>
            </a:r>
          </a:p>
          <a:p>
            <a:r>
              <a:rPr lang="en-US" dirty="0"/>
              <a:t>4</a:t>
            </a:r>
            <a:r>
              <a:rPr lang="en-US" dirty="0" smtClean="0"/>
              <a:t>.Drivers                 </a:t>
            </a:r>
            <a:r>
              <a:rPr lang="en-US" dirty="0"/>
              <a:t>4</a:t>
            </a:r>
            <a:r>
              <a:rPr lang="en-US" dirty="0" smtClean="0"/>
              <a:t>.Add Vehicle            4.Add Driver              4.All Category</a:t>
            </a:r>
          </a:p>
          <a:p>
            <a:r>
              <a:rPr lang="en-US" dirty="0" smtClean="0"/>
              <a:t>5.Logout                  </a:t>
            </a:r>
            <a:r>
              <a:rPr lang="en-US" dirty="0" err="1" smtClean="0"/>
              <a:t>5.Logout</a:t>
            </a:r>
            <a:r>
              <a:rPr lang="en-US" dirty="0" smtClean="0"/>
              <a:t>                    </a:t>
            </a:r>
            <a:r>
              <a:rPr lang="en-US" dirty="0" err="1" smtClean="0"/>
              <a:t>5.Logout</a:t>
            </a:r>
            <a:r>
              <a:rPr lang="en-US" dirty="0" smtClean="0"/>
              <a:t>                   </a:t>
            </a:r>
            <a:r>
              <a:rPr lang="en-US" dirty="0" err="1" smtClean="0"/>
              <a:t>5.Logout</a:t>
            </a:r>
            <a:endParaRPr lang="en-IN" dirty="0"/>
          </a:p>
        </p:txBody>
      </p:sp>
    </p:spTree>
    <p:extLst>
      <p:ext uri="{BB962C8B-B14F-4D97-AF65-F5344CB8AC3E}">
        <p14:creationId xmlns:p14="http://schemas.microsoft.com/office/powerpoint/2010/main" val="329916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99" y="29668"/>
            <a:ext cx="9410431" cy="768096"/>
          </a:xfrm>
        </p:spPr>
        <p:txBody>
          <a:bodyPr/>
          <a:lstStyle/>
          <a:p>
            <a:r>
              <a:rPr lang="en-US" dirty="0" smtClean="0"/>
              <a:t>Proposed </a:t>
            </a:r>
            <a:r>
              <a:rPr lang="en-US" dirty="0" smtClean="0"/>
              <a:t>APPROACH</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27" y="688582"/>
            <a:ext cx="11166365" cy="6169418"/>
          </a:xfrm>
          <a:prstGeom prst="rect">
            <a:avLst/>
          </a:prstGeom>
        </p:spPr>
      </p:pic>
    </p:spTree>
    <p:extLst>
      <p:ext uri="{BB962C8B-B14F-4D97-AF65-F5344CB8AC3E}">
        <p14:creationId xmlns:p14="http://schemas.microsoft.com/office/powerpoint/2010/main" val="381858262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{2C55C6C4-7326-456B-A0FA-EBDF9E4299FA}tf78438558_win32</Template>
  <TotalTime>4197</TotalTime>
  <Words>1068</Words>
  <Application>Microsoft Office PowerPoint</Application>
  <PresentationFormat>Widescreen</PresentationFormat>
  <Paragraphs>160</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vt:lpstr>
      <vt:lpstr>Arial</vt:lpstr>
      <vt:lpstr>Arial Black</vt:lpstr>
      <vt:lpstr>Arial Regular</vt:lpstr>
      <vt:lpstr>Calibri</vt:lpstr>
      <vt:lpstr>Mangal</vt:lpstr>
      <vt:lpstr>Roboto</vt:lpstr>
      <vt:lpstr>Sabon Next LT</vt:lpstr>
      <vt:lpstr>Times New Roman</vt:lpstr>
      <vt:lpstr>Wingdings</vt:lpstr>
      <vt:lpstr>Office Theme</vt:lpstr>
      <vt:lpstr>PowerPoint Presentation</vt:lpstr>
      <vt:lpstr>AGENDA</vt:lpstr>
      <vt:lpstr>Introduction</vt:lpstr>
      <vt:lpstr>Choice of topics</vt:lpstr>
      <vt:lpstr>Growth throughout world</vt:lpstr>
      <vt:lpstr>PowerPoint Presentation</vt:lpstr>
      <vt:lpstr>PROPOSED sYSTEM</vt:lpstr>
      <vt:lpstr>Proposed system model</vt:lpstr>
      <vt:lpstr>Proposed APPROACH</vt:lpstr>
      <vt:lpstr>Website visit page</vt:lpstr>
      <vt:lpstr>Homepage-post login</vt:lpstr>
      <vt:lpstr>registration</vt:lpstr>
      <vt:lpstr>login</vt:lpstr>
      <vt:lpstr>VEHICLES</vt:lpstr>
      <vt:lpstr>DRIVERS</vt:lpstr>
      <vt:lpstr>User dashboard</vt:lpstr>
      <vt:lpstr>System Requirement</vt:lpstr>
      <vt:lpstr>technologies Used</vt:lpstr>
      <vt:lpstr>Feasibility study</vt:lpstr>
      <vt:lpstr>Project SPECIFICATION</vt:lpstr>
      <vt:lpstr>Data dictionary</vt:lpstr>
      <vt:lpstr>Advantages</vt:lpstr>
      <vt:lpstr>Future scope</vt:lpstr>
      <vt:lpstr>summary</vt:lpstr>
      <vt:lpstr>refrences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sanketkothale11@outlook.com</dc:creator>
  <cp:lastModifiedBy>Admin</cp:lastModifiedBy>
  <cp:revision>73</cp:revision>
  <dcterms:created xsi:type="dcterms:W3CDTF">2022-09-16T11:26:01Z</dcterms:created>
  <dcterms:modified xsi:type="dcterms:W3CDTF">2022-09-26T06:39:31Z</dcterms:modified>
</cp:coreProperties>
</file>